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813" r:id="rId2"/>
  </p:sldMasterIdLst>
  <p:notesMasterIdLst>
    <p:notesMasterId r:id="rId25"/>
  </p:notesMasterIdLst>
  <p:handoutMasterIdLst>
    <p:handoutMasterId r:id="rId26"/>
  </p:handoutMasterIdLst>
  <p:sldIdLst>
    <p:sldId id="257" r:id="rId3"/>
    <p:sldId id="258" r:id="rId4"/>
    <p:sldId id="275" r:id="rId5"/>
    <p:sldId id="259" r:id="rId6"/>
    <p:sldId id="269" r:id="rId7"/>
    <p:sldId id="276" r:id="rId8"/>
    <p:sldId id="260" r:id="rId9"/>
    <p:sldId id="270" r:id="rId10"/>
    <p:sldId id="261" r:id="rId11"/>
    <p:sldId id="271" r:id="rId12"/>
    <p:sldId id="277" r:id="rId13"/>
    <p:sldId id="263" r:id="rId14"/>
    <p:sldId id="272" r:id="rId15"/>
    <p:sldId id="278" r:id="rId16"/>
    <p:sldId id="264" r:id="rId17"/>
    <p:sldId id="273" r:id="rId18"/>
    <p:sldId id="279" r:id="rId19"/>
    <p:sldId id="265" r:id="rId20"/>
    <p:sldId id="274" r:id="rId21"/>
    <p:sldId id="268" r:id="rId22"/>
    <p:sldId id="266" r:id="rId23"/>
    <p:sldId id="267" r:id="rId24"/>
  </p:sldIdLst>
  <p:sldSz cx="12801600" cy="9601200" type="A3"/>
  <p:notesSz cx="9926638" cy="6797675"/>
  <p:defaultTextStyle>
    <a:defPPr>
      <a:defRPr lang="en-US"/>
    </a:defPPr>
    <a:lvl1pPr marL="0" algn="l" defTabSz="1075140" rtl="0" eaLnBrk="1" latinLnBrk="0" hangingPunct="1">
      <a:defRPr sz="2117" kern="1200">
        <a:solidFill>
          <a:schemeClr val="tx1"/>
        </a:solidFill>
        <a:latin typeface="+mn-lt"/>
        <a:ea typeface="+mn-ea"/>
        <a:cs typeface="+mn-cs"/>
      </a:defRPr>
    </a:lvl1pPr>
    <a:lvl2pPr marL="537569" algn="l" defTabSz="1075140" rtl="0" eaLnBrk="1" latinLnBrk="0" hangingPunct="1">
      <a:defRPr sz="2117" kern="1200">
        <a:solidFill>
          <a:schemeClr val="tx1"/>
        </a:solidFill>
        <a:latin typeface="+mn-lt"/>
        <a:ea typeface="+mn-ea"/>
        <a:cs typeface="+mn-cs"/>
      </a:defRPr>
    </a:lvl2pPr>
    <a:lvl3pPr marL="1075140" algn="l" defTabSz="1075140" rtl="0" eaLnBrk="1" latinLnBrk="0" hangingPunct="1">
      <a:defRPr sz="2117" kern="1200">
        <a:solidFill>
          <a:schemeClr val="tx1"/>
        </a:solidFill>
        <a:latin typeface="+mn-lt"/>
        <a:ea typeface="+mn-ea"/>
        <a:cs typeface="+mn-cs"/>
      </a:defRPr>
    </a:lvl3pPr>
    <a:lvl4pPr marL="1612711" algn="l" defTabSz="1075140" rtl="0" eaLnBrk="1" latinLnBrk="0" hangingPunct="1">
      <a:defRPr sz="2117" kern="1200">
        <a:solidFill>
          <a:schemeClr val="tx1"/>
        </a:solidFill>
        <a:latin typeface="+mn-lt"/>
        <a:ea typeface="+mn-ea"/>
        <a:cs typeface="+mn-cs"/>
      </a:defRPr>
    </a:lvl4pPr>
    <a:lvl5pPr marL="2150282" algn="l" defTabSz="1075140" rtl="0" eaLnBrk="1" latinLnBrk="0" hangingPunct="1">
      <a:defRPr sz="2117" kern="1200">
        <a:solidFill>
          <a:schemeClr val="tx1"/>
        </a:solidFill>
        <a:latin typeface="+mn-lt"/>
        <a:ea typeface="+mn-ea"/>
        <a:cs typeface="+mn-cs"/>
      </a:defRPr>
    </a:lvl5pPr>
    <a:lvl6pPr marL="2687851" algn="l" defTabSz="1075140" rtl="0" eaLnBrk="1" latinLnBrk="0" hangingPunct="1">
      <a:defRPr sz="2117" kern="1200">
        <a:solidFill>
          <a:schemeClr val="tx1"/>
        </a:solidFill>
        <a:latin typeface="+mn-lt"/>
        <a:ea typeface="+mn-ea"/>
        <a:cs typeface="+mn-cs"/>
      </a:defRPr>
    </a:lvl6pPr>
    <a:lvl7pPr marL="3225421" algn="l" defTabSz="1075140" rtl="0" eaLnBrk="1" latinLnBrk="0" hangingPunct="1">
      <a:defRPr sz="2117" kern="1200">
        <a:solidFill>
          <a:schemeClr val="tx1"/>
        </a:solidFill>
        <a:latin typeface="+mn-lt"/>
        <a:ea typeface="+mn-ea"/>
        <a:cs typeface="+mn-cs"/>
      </a:defRPr>
    </a:lvl7pPr>
    <a:lvl8pPr marL="3762991" algn="l" defTabSz="1075140" rtl="0" eaLnBrk="1" latinLnBrk="0" hangingPunct="1">
      <a:defRPr sz="2117" kern="1200">
        <a:solidFill>
          <a:schemeClr val="tx1"/>
        </a:solidFill>
        <a:latin typeface="+mn-lt"/>
        <a:ea typeface="+mn-ea"/>
        <a:cs typeface="+mn-cs"/>
      </a:defRPr>
    </a:lvl8pPr>
    <a:lvl9pPr marL="4300562" algn="l" defTabSz="1075140" rtl="0" eaLnBrk="1" latinLnBrk="0" hangingPunct="1">
      <a:defRPr sz="2117"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A03A21-1685-477A-8371-EC8B7099667C}">
          <p14:sldIdLst>
            <p14:sldId id="257"/>
            <p14:sldId id="258"/>
            <p14:sldId id="275"/>
            <p14:sldId id="259"/>
            <p14:sldId id="269"/>
            <p14:sldId id="276"/>
            <p14:sldId id="260"/>
          </p14:sldIdLst>
        </p14:section>
        <p14:section name="Untitled Section" id="{42F0FB9D-2374-493D-9D76-934DDD6F38C9}">
          <p14:sldIdLst>
            <p14:sldId id="270"/>
            <p14:sldId id="261"/>
            <p14:sldId id="271"/>
            <p14:sldId id="277"/>
            <p14:sldId id="263"/>
            <p14:sldId id="272"/>
            <p14:sldId id="278"/>
            <p14:sldId id="264"/>
            <p14:sldId id="273"/>
            <p14:sldId id="279"/>
            <p14:sldId id="265"/>
            <p14:sldId id="274"/>
            <p14:sldId id="268"/>
            <p14:sldId id="266"/>
            <p14:sldId id="267"/>
          </p14:sldIdLst>
        </p14:section>
      </p14:sectionLst>
    </p:ext>
    <p:ext uri="{EFAFB233-063F-42B5-8137-9DF3F51BA10A}">
      <p15:sldGuideLst xmlns:p15="http://schemas.microsoft.com/office/powerpoint/2012/main">
        <p15:guide id="1" orient="horz" pos="3024" userDrawn="1">
          <p15:clr>
            <a:srgbClr val="A4A3A4"/>
          </p15:clr>
        </p15:guide>
        <p15:guide id="2" pos="4032" userDrawn="1">
          <p15:clr>
            <a:srgbClr val="A4A3A4"/>
          </p15:clr>
        </p15:guide>
        <p15:guide id="3" pos="7661" userDrawn="1">
          <p15:clr>
            <a:srgbClr val="A4A3A4"/>
          </p15:clr>
        </p15:guide>
        <p15:guide id="4" orient="horz" pos="57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66"/>
    <a:srgbClr val="99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7" autoAdjust="0"/>
    <p:restoredTop sz="89911" autoAdjust="0"/>
  </p:normalViewPr>
  <p:slideViewPr>
    <p:cSldViewPr snapToGrid="0">
      <p:cViewPr varScale="1">
        <p:scale>
          <a:sx n="55" d="100"/>
          <a:sy n="55" d="100"/>
        </p:scale>
        <p:origin x="1098" y="72"/>
      </p:cViewPr>
      <p:guideLst>
        <p:guide orient="horz" pos="3024"/>
        <p:guide pos="4032"/>
        <p:guide pos="7661"/>
        <p:guide orient="horz" pos="5779"/>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68796EA6-6F25-4F19-87BA-7ADCC16DAEFF}" type="datetimeFigureOut">
              <a:rPr lang="en-US" smtClean="0"/>
              <a:t>6/4/2015</a:t>
            </a:fld>
            <a:endParaRPr lang="en-US" dirty="0"/>
          </a:p>
        </p:txBody>
      </p:sp>
      <p:sp>
        <p:nvSpPr>
          <p:cNvPr id="4" name="Footer Placeholder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C39C172E-A8B5-46F6-B05C-DFA3E2E0F207}" type="datetimeFigureOut">
              <a:rPr lang="en-US" smtClean="0"/>
              <a:t>6/4/2015</a:t>
            </a:fld>
            <a:endParaRPr lang="en-US" dirty="0"/>
          </a:p>
        </p:txBody>
      </p:sp>
      <p:sp>
        <p:nvSpPr>
          <p:cNvPr id="4" name="Slide Image Placeholder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1075140" rtl="0" eaLnBrk="1" latinLnBrk="0" hangingPunct="1">
      <a:defRPr sz="1411" kern="1200">
        <a:solidFill>
          <a:schemeClr val="tx1"/>
        </a:solidFill>
        <a:latin typeface="+mn-lt"/>
        <a:ea typeface="+mn-ea"/>
        <a:cs typeface="+mn-cs"/>
      </a:defRPr>
    </a:lvl1pPr>
    <a:lvl2pPr marL="537569" algn="l" defTabSz="1075140" rtl="0" eaLnBrk="1" latinLnBrk="0" hangingPunct="1">
      <a:defRPr sz="1411" kern="1200">
        <a:solidFill>
          <a:schemeClr val="tx1"/>
        </a:solidFill>
        <a:latin typeface="+mn-lt"/>
        <a:ea typeface="+mn-ea"/>
        <a:cs typeface="+mn-cs"/>
      </a:defRPr>
    </a:lvl2pPr>
    <a:lvl3pPr marL="1075140" algn="l" defTabSz="1075140" rtl="0" eaLnBrk="1" latinLnBrk="0" hangingPunct="1">
      <a:defRPr sz="1411" kern="1200">
        <a:solidFill>
          <a:schemeClr val="tx1"/>
        </a:solidFill>
        <a:latin typeface="+mn-lt"/>
        <a:ea typeface="+mn-ea"/>
        <a:cs typeface="+mn-cs"/>
      </a:defRPr>
    </a:lvl3pPr>
    <a:lvl4pPr marL="1612711" algn="l" defTabSz="1075140" rtl="0" eaLnBrk="1" latinLnBrk="0" hangingPunct="1">
      <a:defRPr sz="1411" kern="1200">
        <a:solidFill>
          <a:schemeClr val="tx1"/>
        </a:solidFill>
        <a:latin typeface="+mn-lt"/>
        <a:ea typeface="+mn-ea"/>
        <a:cs typeface="+mn-cs"/>
      </a:defRPr>
    </a:lvl4pPr>
    <a:lvl5pPr marL="2150282" algn="l" defTabSz="1075140" rtl="0" eaLnBrk="1" latinLnBrk="0" hangingPunct="1">
      <a:defRPr sz="1411" kern="1200">
        <a:solidFill>
          <a:schemeClr val="tx1"/>
        </a:solidFill>
        <a:latin typeface="+mn-lt"/>
        <a:ea typeface="+mn-ea"/>
        <a:cs typeface="+mn-cs"/>
      </a:defRPr>
    </a:lvl5pPr>
    <a:lvl6pPr marL="2687851" algn="l" defTabSz="1075140" rtl="0" eaLnBrk="1" latinLnBrk="0" hangingPunct="1">
      <a:defRPr sz="1411" kern="1200">
        <a:solidFill>
          <a:schemeClr val="tx1"/>
        </a:solidFill>
        <a:latin typeface="+mn-lt"/>
        <a:ea typeface="+mn-ea"/>
        <a:cs typeface="+mn-cs"/>
      </a:defRPr>
    </a:lvl6pPr>
    <a:lvl7pPr marL="3225421" algn="l" defTabSz="1075140" rtl="0" eaLnBrk="1" latinLnBrk="0" hangingPunct="1">
      <a:defRPr sz="1411" kern="1200">
        <a:solidFill>
          <a:schemeClr val="tx1"/>
        </a:solidFill>
        <a:latin typeface="+mn-lt"/>
        <a:ea typeface="+mn-ea"/>
        <a:cs typeface="+mn-cs"/>
      </a:defRPr>
    </a:lvl7pPr>
    <a:lvl8pPr marL="3762991" algn="l" defTabSz="1075140" rtl="0" eaLnBrk="1" latinLnBrk="0" hangingPunct="1">
      <a:defRPr sz="1411" kern="1200">
        <a:solidFill>
          <a:schemeClr val="tx1"/>
        </a:solidFill>
        <a:latin typeface="+mn-lt"/>
        <a:ea typeface="+mn-ea"/>
        <a:cs typeface="+mn-cs"/>
      </a:defRPr>
    </a:lvl8pPr>
    <a:lvl9pPr marL="4300562" algn="l" defTabSz="1075140"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How presentation will benefit audience: Adult learners are more interested in a subject if they know how or why it is important to them.</a:t>
            </a:r>
          </a:p>
          <a:p>
            <a:pPr marL="171450" indent="-171450">
              <a:buFont typeface="Arial" panose="020B0604020202020204" pitchFamily="34" charset="0"/>
              <a:buChar char="•"/>
            </a:pPr>
            <a:r>
              <a:rPr lang="en-US" dirty="0" smtClean="0"/>
              <a:t>Presenter’s level of expertise in the subject: Briefly state your credentials in this area, or explain why participants should listen to you.</a:t>
            </a:r>
          </a:p>
        </p:txBody>
      </p:sp>
      <p:sp>
        <p:nvSpPr>
          <p:cNvPr id="4" name="Slide Number Placeholder 3"/>
          <p:cNvSpPr>
            <a:spLocks noGrp="1"/>
          </p:cNvSpPr>
          <p:nvPr>
            <p:ph type="sldNum" sz="quarter" idx="10"/>
          </p:nvPr>
        </p:nvSpPr>
        <p:spPr/>
        <p:txBody>
          <a:bodyPr/>
          <a:lstStyle/>
          <a:p>
            <a:fld id="{CF2FD335-6D8E-486A-8F5F-DFC7325903FF}" type="slidenum">
              <a:rPr lang="en-US" smtClean="0"/>
              <a:t>2</a:t>
            </a:fld>
            <a:endParaRPr lang="en-US" dirty="0"/>
          </a:p>
        </p:txBody>
      </p:sp>
    </p:spTree>
    <p:extLst>
      <p:ext uri="{BB962C8B-B14F-4D97-AF65-F5344CB8AC3E}">
        <p14:creationId xmlns:p14="http://schemas.microsoft.com/office/powerpoint/2010/main" val="11886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US" dirty="0" smtClean="0"/>
              <a:t>Lesson descriptions should be brief.</a:t>
            </a:r>
          </a:p>
          <a:p>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t>4</a:t>
            </a:fld>
            <a:endParaRPr lang="en-US" dirty="0"/>
          </a:p>
        </p:txBody>
      </p:sp>
    </p:spTree>
    <p:extLst>
      <p:ext uri="{BB962C8B-B14F-4D97-AF65-F5344CB8AC3E}">
        <p14:creationId xmlns:p14="http://schemas.microsoft.com/office/powerpoint/2010/main" val="95587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674CE4-FBD8-4481-AEFB-CA53E599A745}" type="slidenum">
              <a:rPr lang="en-US" smtClean="0"/>
              <a:t>5</a:t>
            </a:fld>
            <a:endParaRPr lang="en-US" dirty="0"/>
          </a:p>
        </p:txBody>
      </p:sp>
    </p:spTree>
    <p:extLst>
      <p:ext uri="{BB962C8B-B14F-4D97-AF65-F5344CB8AC3E}">
        <p14:creationId xmlns:p14="http://schemas.microsoft.com/office/powerpoint/2010/main" val="4302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r>
              <a:rPr lang="en-US" b="1" dirty="0" smtClean="0"/>
              <a:t>Example objectives</a:t>
            </a:r>
          </a:p>
          <a:p>
            <a:pPr marL="0" indent="0">
              <a:buFont typeface="Arial" panose="020B0604020202020204" pitchFamily="34" charset="0"/>
              <a:buNone/>
            </a:pPr>
            <a:r>
              <a:rPr lang="en-US" dirty="0" smtClean="0"/>
              <a:t>At the end of this lesson, you will be able to:</a:t>
            </a:r>
          </a:p>
          <a:p>
            <a:pPr marL="171450" indent="-171450">
              <a:buFont typeface="Arial" panose="020B0604020202020204" pitchFamily="34" charset="0"/>
              <a:buChar char="•"/>
            </a:pPr>
            <a:r>
              <a:rPr lang="en-US" dirty="0" smtClean="0"/>
              <a:t>Save files to the team Web server.</a:t>
            </a:r>
          </a:p>
          <a:p>
            <a:pPr marL="171450" indent="-171450">
              <a:buFont typeface="Arial" panose="020B0604020202020204" pitchFamily="34" charset="0"/>
              <a:buChar char="•"/>
            </a:pPr>
            <a:r>
              <a:rPr lang="en-US" dirty="0" smtClean="0"/>
              <a:t>Move files to different locations on the team Web server.</a:t>
            </a:r>
          </a:p>
          <a:p>
            <a:pPr marL="171450" indent="-171450">
              <a:buFont typeface="Arial" panose="020B0604020202020204" pitchFamily="34" charset="0"/>
              <a:buChar char="•"/>
            </a:pPr>
            <a:r>
              <a:rPr lang="en-US" dirty="0" smtClean="0"/>
              <a:t>Share files on the team Web server.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t>7</a:t>
            </a:fld>
            <a:endParaRPr lang="en-US" dirty="0"/>
          </a:p>
        </p:txBody>
      </p:sp>
    </p:spTree>
    <p:extLst>
      <p:ext uri="{BB962C8B-B14F-4D97-AF65-F5344CB8AC3E}">
        <p14:creationId xmlns:p14="http://schemas.microsoft.com/office/powerpoint/2010/main" val="306944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674CE4-FBD8-4481-AEFB-CA53E599A745}" type="slidenum">
              <a:rPr lang="en-US" smtClean="0"/>
              <a:t>8</a:t>
            </a:fld>
            <a:endParaRPr lang="en-US" dirty="0"/>
          </a:p>
        </p:txBody>
      </p:sp>
    </p:spTree>
    <p:extLst>
      <p:ext uri="{BB962C8B-B14F-4D97-AF65-F5344CB8AC3E}">
        <p14:creationId xmlns:p14="http://schemas.microsoft.com/office/powerpoint/2010/main" val="227755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3763" y="849313"/>
            <a:ext cx="3059112" cy="229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0B302-F4DC-4547-9C74-CF794137D166}" type="slidenum">
              <a:rPr lang="en-US" smtClean="0"/>
              <a:t>12</a:t>
            </a:fld>
            <a:endParaRPr lang="en-US" dirty="0"/>
          </a:p>
        </p:txBody>
      </p:sp>
    </p:spTree>
    <p:extLst>
      <p:ext uri="{BB962C8B-B14F-4D97-AF65-F5344CB8AC3E}">
        <p14:creationId xmlns:p14="http://schemas.microsoft.com/office/powerpoint/2010/main" val="908655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smtClean="0"/>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708F12-96AD-4ED4-8132-A78F5E42C1F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779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7FA170-8299-44AD-AEEF-FC686C3D7804}"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335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8" y="511175"/>
            <a:ext cx="2760345" cy="81365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80113"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31763A-68EC-4ECD-9620-D9FE9CDDD622}"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09469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6001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6573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569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18404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297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2312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8BEDD-6160-49BB-B372-861DE7DE9BA5}"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36371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F09E4-6EA4-4BF3-9FC8-FF40373B88E6}"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826964072"/>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4" y="2393635"/>
            <a:ext cx="11041380" cy="3993832"/>
          </a:xfrm>
        </p:spPr>
        <p:txBody>
          <a:bodyPr anchor="b"/>
          <a:lstStyle>
            <a:lvl1pPr>
              <a:defRPr sz="8400"/>
            </a:lvl1pPr>
          </a:lstStyle>
          <a:p>
            <a:r>
              <a:rPr lang="en-US" smtClean="0"/>
              <a:t>Click to edit Master title style</a:t>
            </a:r>
            <a:endParaRPr lang="en-US" dirty="0"/>
          </a:p>
        </p:txBody>
      </p:sp>
      <p:sp>
        <p:nvSpPr>
          <p:cNvPr id="3" name="Text Placeholder 2"/>
          <p:cNvSpPr>
            <a:spLocks noGrp="1"/>
          </p:cNvSpPr>
          <p:nvPr>
            <p:ph type="body" idx="1"/>
          </p:nvPr>
        </p:nvSpPr>
        <p:spPr>
          <a:xfrm>
            <a:off x="873444"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AE819F-B7FD-4B29-8F66-9E318144BC2A}" type="datetime1">
              <a:rPr lang="en-US" smtClean="0"/>
              <a:t>6/4/2015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1945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80111" y="2555875"/>
            <a:ext cx="544068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80811" y="2555875"/>
            <a:ext cx="544068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CA159C-B6E0-4F10-9F4A-2FA57003B139}" type="datetime1">
              <a:rPr lang="en-US" smtClean="0"/>
              <a:t>6/4/2015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33565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80812"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2" y="3507105"/>
            <a:ext cx="5442347"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70CBBB-D1D1-4386-A5E9-07F3477B78F3}" type="datetime1">
              <a:rPr lang="en-US" smtClean="0"/>
              <a:t>6/4/2015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02505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A4CAD8-0EA7-4615-B69B-B2F199EF3A93}" type="datetime1">
              <a:rPr lang="en-US" smtClean="0"/>
              <a:t>6/4/2015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742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34BD7-6953-492C-921B-E68B2D7F14C8}" type="datetime1">
              <a:rPr lang="en-US" smtClean="0"/>
              <a:t>6/4/2015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1417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en-US" smtClean="0"/>
              <a:t>Click to edit Master title style</a:t>
            </a:r>
            <a:endParaRPr lang="en-US" dirty="0"/>
          </a:p>
        </p:txBody>
      </p:sp>
      <p:sp>
        <p:nvSpPr>
          <p:cNvPr id="3" name="Content Placeholder 2"/>
          <p:cNvSpPr>
            <a:spLocks noGrp="1"/>
          </p:cNvSpPr>
          <p:nvPr>
            <p:ph idx="1"/>
          </p:nvPr>
        </p:nvSpPr>
        <p:spPr>
          <a:xfrm>
            <a:off x="5442348" y="1382399"/>
            <a:ext cx="6480811"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A17D9B-D4D3-4E23-88DF-2E354FA43196}" type="datetime1">
              <a:rPr lang="en-US" smtClean="0"/>
              <a:t>6/4/2015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421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42348" y="1382399"/>
            <a:ext cx="6480811"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Click icon to add picture</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1F67C5-D04E-4576-B61C-12ABA14BBD6C}" type="datetime1">
              <a:rPr lang="en-US" smtClean="0"/>
              <a:t>6/4/2015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5417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0111" y="8898894"/>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20F09E4-6EA4-4BF3-9FC8-FF40373B88E6}" type="datetime1">
              <a:rPr lang="en-US" smtClean="0"/>
              <a:t>6/4/2015</a:t>
            </a:fld>
            <a:endParaRPr lang="en-US" dirty="0"/>
          </a:p>
        </p:txBody>
      </p:sp>
      <p:sp>
        <p:nvSpPr>
          <p:cNvPr id="5" name="Footer Placeholder 4"/>
          <p:cNvSpPr>
            <a:spLocks noGrp="1"/>
          </p:cNvSpPr>
          <p:nvPr>
            <p:ph type="ftr" sz="quarter" idx="3"/>
          </p:nvPr>
        </p:nvSpPr>
        <p:spPr>
          <a:xfrm>
            <a:off x="4240531" y="8898894"/>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1" y="8898894"/>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01CF334-2D5C-4859-84A6-CA7E6E43FAEB}" type="slidenum">
              <a:rPr lang="en-US" smtClean="0"/>
              <a:t>‹#›</a:t>
            </a:fld>
            <a:endParaRPr lang="en-US" dirty="0"/>
          </a:p>
        </p:txBody>
      </p:sp>
      <p:pic>
        <p:nvPicPr>
          <p:cNvPr id="7" name="Picture 4" descr="swabs-oil-paint-different-colors.jpg (2880×1800)"/>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t="62216" r="11512"/>
          <a:stretch/>
        </p:blipFill>
        <p:spPr bwMode="auto">
          <a:xfrm>
            <a:off x="146305" y="128018"/>
            <a:ext cx="12468384" cy="168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3465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24" userDrawn="1">
          <p15:clr>
            <a:srgbClr val="F26B43"/>
          </p15:clr>
        </p15:guide>
        <p15:guide id="2" pos="4032" userDrawn="1">
          <p15:clr>
            <a:srgbClr val="F26B43"/>
          </p15:clr>
        </p15:guide>
        <p15:guide id="3" orient="horz" pos="581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_ftn1"/><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jpeg"/><Relationship Id="rId7"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34.jpeg"/><Relationship Id="rId10" Type="http://schemas.openxmlformats.org/officeDocument/2006/relationships/image" Target="../media/image14.jpeg"/><Relationship Id="rId4" Type="http://schemas.openxmlformats.org/officeDocument/2006/relationships/image" Target="../media/image12.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40048"/>
            <a:ext cx="10881360" cy="3342640"/>
          </a:xfrm>
        </p:spPr>
        <p:txBody>
          <a:bodyPr>
            <a:normAutofit fontScale="90000"/>
          </a:bodyPr>
          <a:lstStyle/>
          <a:p>
            <a:r>
              <a:rPr lang="en-US" dirty="0" smtClean="0">
                <a:latin typeface="+mn-lt"/>
              </a:rPr>
              <a:t>“The Significance of Objects and their Placement”</a:t>
            </a:r>
            <a:endParaRPr lang="en-US" dirty="0">
              <a:latin typeface="+mn-lt"/>
            </a:endParaRPr>
          </a:p>
        </p:txBody>
      </p:sp>
      <p:sp>
        <p:nvSpPr>
          <p:cNvPr id="3" name="Subtitle 2"/>
          <p:cNvSpPr>
            <a:spLocks noGrp="1"/>
          </p:cNvSpPr>
          <p:nvPr>
            <p:ph type="subTitle" idx="1"/>
          </p:nvPr>
        </p:nvSpPr>
        <p:spPr>
          <a:xfrm>
            <a:off x="1600200" y="6530459"/>
            <a:ext cx="9601200" cy="2318067"/>
          </a:xfrm>
        </p:spPr>
        <p:txBody>
          <a:bodyPr/>
          <a:lstStyle/>
          <a:p>
            <a:r>
              <a:rPr lang="en-US" dirty="0" smtClean="0"/>
              <a:t>Eleanor Yong</a:t>
            </a:r>
            <a:endParaRPr lang="en-US" dirty="0"/>
          </a:p>
        </p:txBody>
      </p:sp>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6082" y="1928370"/>
            <a:ext cx="8843749" cy="181588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600" dirty="0">
                <a:latin typeface="Calibri" panose="020F0502020204030204" pitchFamily="34" charset="0"/>
                <a:ea typeface="MS Mincho" panose="02020609040205080304" pitchFamily="49" charset="-128"/>
                <a:cs typeface="Calibri" panose="020F0502020204030204" pitchFamily="34" charset="0"/>
              </a:rPr>
              <a:t>Unlike </a:t>
            </a:r>
            <a:r>
              <a:rPr lang="en-GB" altLang="en-US" sz="1600" dirty="0" smtClean="0">
                <a:latin typeface="Calibri" panose="020F0502020204030204" pitchFamily="34" charset="0"/>
                <a:ea typeface="MS Mincho" panose="02020609040205080304" pitchFamily="49" charset="-128"/>
                <a:cs typeface="Calibri" panose="020F0502020204030204" pitchFamily="34" charset="0"/>
              </a:rPr>
              <a:t>in his </a:t>
            </a:r>
            <a:r>
              <a:rPr lang="en-GB" altLang="en-US" sz="1600" dirty="0">
                <a:latin typeface="Calibri" panose="020F0502020204030204" pitchFamily="34" charset="0"/>
                <a:ea typeface="MS Mincho" panose="02020609040205080304" pitchFamily="49" charset="-128"/>
                <a:cs typeface="Calibri" panose="020F0502020204030204" pitchFamily="34" charset="0"/>
              </a:rPr>
              <a:t>Academy days where he tended to use more classical objects in his still </a:t>
            </a:r>
            <a:r>
              <a:rPr lang="en-GB" altLang="en-US" sz="1600" dirty="0" err="1">
                <a:latin typeface="Calibri" panose="020F0502020204030204" pitchFamily="34" charset="0"/>
                <a:ea typeface="MS Mincho" panose="02020609040205080304" pitchFamily="49" charset="-128"/>
                <a:cs typeface="Calibri" panose="020F0502020204030204" pitchFamily="34" charset="0"/>
              </a:rPr>
              <a:t>lifes</a:t>
            </a:r>
            <a:r>
              <a:rPr lang="en-GB" altLang="en-US" sz="1600" dirty="0">
                <a:latin typeface="Calibri" panose="020F0502020204030204" pitchFamily="34" charset="0"/>
                <a:ea typeface="MS Mincho" panose="02020609040205080304" pitchFamily="49" charset="-128"/>
                <a:cs typeface="Calibri" panose="020F0502020204030204" pitchFamily="34" charset="0"/>
              </a:rPr>
              <a:t> like flowers, Scott started concentrating on using common-place items, much like </a:t>
            </a:r>
            <a:r>
              <a:rPr lang="en-GB" altLang="en-US" sz="1600" dirty="0" err="1">
                <a:latin typeface="Calibri" panose="020F0502020204030204" pitchFamily="34" charset="0"/>
                <a:ea typeface="MS Mincho" panose="02020609040205080304" pitchFamily="49" charset="-128"/>
                <a:cs typeface="Calibri" panose="020F0502020204030204" pitchFamily="34" charset="0"/>
              </a:rPr>
              <a:t>Cotan</a:t>
            </a:r>
            <a:r>
              <a:rPr lang="en-GB" altLang="en-US" sz="1600" dirty="0">
                <a:latin typeface="Calibri" panose="020F0502020204030204" pitchFamily="34" charset="0"/>
                <a:ea typeface="MS Mincho" panose="02020609040205080304" pitchFamily="49" charset="-128"/>
                <a:cs typeface="Calibri" panose="020F0502020204030204" pitchFamily="34" charset="0"/>
              </a:rPr>
              <a:t> and Crowley do in their works to make their pieces seem less decorative and more about domestic life. Scott used items such as eggs, bottles, pots and frying pans as subjects of his still </a:t>
            </a:r>
            <a:r>
              <a:rPr lang="en-GB" altLang="en-US" sz="1600" dirty="0" err="1">
                <a:latin typeface="Calibri" panose="020F0502020204030204" pitchFamily="34" charset="0"/>
                <a:ea typeface="MS Mincho" panose="02020609040205080304" pitchFamily="49" charset="-128"/>
                <a:cs typeface="Calibri" panose="020F0502020204030204" pitchFamily="34" charset="0"/>
              </a:rPr>
              <a:t>lifes</a:t>
            </a:r>
            <a:r>
              <a:rPr lang="en-GB" altLang="en-US" sz="1600" dirty="0">
                <a:latin typeface="Calibri" panose="020F0502020204030204" pitchFamily="34" charset="0"/>
                <a:ea typeface="MS Mincho" panose="02020609040205080304" pitchFamily="49" charset="-128"/>
                <a:cs typeface="Calibri" panose="020F0502020204030204" pitchFamily="34" charset="0"/>
              </a:rPr>
              <a:t>.  In using these items and placing them on plain surfaces such as a kitchen table, I think that this adds contrast between the line of each individual item. Scott stated that another reason why he used and placed these objects on plain surfaces was because he wanted …</a:t>
            </a:r>
            <a:endParaRPr lang="en-GB" altLang="en-US" sz="1600" dirty="0">
              <a:latin typeface="Arial" panose="020B0604020202020204" pitchFamily="34" charset="0"/>
            </a:endParaRPr>
          </a:p>
        </p:txBody>
      </p:sp>
      <p:pic>
        <p:nvPicPr>
          <p:cNvPr id="3" name="Picture 7" descr="silver_cup.jpg (400×3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309" y="5196350"/>
            <a:ext cx="4128969" cy="3189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02309" y="8357506"/>
            <a:ext cx="3878534" cy="369332"/>
          </a:xfrm>
          <a:prstGeom prst="rect">
            <a:avLst/>
          </a:prstGeom>
          <a:noFill/>
        </p:spPr>
        <p:txBody>
          <a:bodyPr wrap="square" rtlCol="0">
            <a:spAutoFit/>
          </a:bodyPr>
          <a:lstStyle/>
          <a:p>
            <a:r>
              <a:rPr lang="en-GB" sz="1800" u="sng" dirty="0"/>
              <a:t>Still Life with Silver Cup 1769- </a:t>
            </a:r>
            <a:r>
              <a:rPr lang="en-GB" sz="1800" u="sng" dirty="0" err="1"/>
              <a:t>Chardin</a:t>
            </a:r>
            <a:endParaRPr lang="en-GB" sz="1800" u="sng" dirty="0"/>
          </a:p>
        </p:txBody>
      </p:sp>
      <p:sp>
        <p:nvSpPr>
          <p:cNvPr id="5" name="TextBox 4"/>
          <p:cNvSpPr txBox="1"/>
          <p:nvPr/>
        </p:nvSpPr>
        <p:spPr>
          <a:xfrm>
            <a:off x="504244" y="5248963"/>
            <a:ext cx="3685648" cy="3293209"/>
          </a:xfrm>
          <a:prstGeom prst="rect">
            <a:avLst/>
          </a:prstGeom>
          <a:noFill/>
        </p:spPr>
        <p:txBody>
          <a:bodyPr wrap="square" rtlCol="0">
            <a:spAutoFit/>
          </a:bodyPr>
          <a:lstStyle/>
          <a:p>
            <a:r>
              <a:rPr lang="en-GB" altLang="en-US" sz="1600" dirty="0">
                <a:latin typeface="Calibri" panose="020F0502020204030204" pitchFamily="34" charset="0"/>
                <a:ea typeface="MS Mincho" panose="02020609040205080304" pitchFamily="49" charset="-128"/>
                <a:cs typeface="Calibri" panose="020F0502020204030204" pitchFamily="34" charset="0"/>
              </a:rPr>
              <a:t>After Scott graduated from the Royal Academy he stated that he wanted to look “Through the eyes of </a:t>
            </a:r>
            <a:r>
              <a:rPr lang="en-GB" altLang="en-US" sz="1600" dirty="0" err="1">
                <a:latin typeface="Calibri" panose="020F0502020204030204" pitchFamily="34" charset="0"/>
                <a:ea typeface="MS Mincho" panose="02020609040205080304" pitchFamily="49" charset="-128"/>
                <a:cs typeface="Calibri" panose="020F0502020204030204" pitchFamily="34" charset="0"/>
              </a:rPr>
              <a:t>Chardin</a:t>
            </a:r>
            <a:r>
              <a:rPr lang="en-GB" altLang="en-US" sz="1600" dirty="0">
                <a:latin typeface="Calibri" panose="020F0502020204030204" pitchFamily="34" charset="0"/>
                <a:ea typeface="MS Mincho" panose="02020609040205080304" pitchFamily="49" charset="-128"/>
                <a:cs typeface="Calibri" panose="020F0502020204030204" pitchFamily="34" charset="0"/>
              </a:rPr>
              <a:t>”, implying that he was aiming to continue his works based on still life just like the great 18</a:t>
            </a:r>
            <a:r>
              <a:rPr lang="en-GB" altLang="en-US" sz="1600" baseline="30000" dirty="0">
                <a:latin typeface="Calibri" panose="020F0502020204030204" pitchFamily="34" charset="0"/>
                <a:ea typeface="MS Mincho" panose="02020609040205080304" pitchFamily="49" charset="-128"/>
                <a:cs typeface="Calibri" panose="020F0502020204030204" pitchFamily="34" charset="0"/>
              </a:rPr>
              <a:t>th</a:t>
            </a:r>
            <a:r>
              <a:rPr lang="en-GB" altLang="en-US" sz="1600" dirty="0">
                <a:latin typeface="Calibri" panose="020F0502020204030204" pitchFamily="34" charset="0"/>
                <a:ea typeface="MS Mincho" panose="02020609040205080304" pitchFamily="49" charset="-128"/>
                <a:cs typeface="Calibri" panose="020F0502020204030204" pitchFamily="34" charset="0"/>
              </a:rPr>
              <a:t> century painter. </a:t>
            </a:r>
            <a:r>
              <a:rPr lang="en-GB" altLang="en-US" sz="1600" dirty="0" err="1">
                <a:latin typeface="Calibri" panose="020F0502020204030204" pitchFamily="34" charset="0"/>
                <a:ea typeface="MS Mincho" panose="02020609040205080304" pitchFamily="49" charset="-128"/>
                <a:cs typeface="Calibri" panose="020F0502020204030204" pitchFamily="34" charset="0"/>
              </a:rPr>
              <a:t>Chardin</a:t>
            </a:r>
            <a:r>
              <a:rPr lang="en-GB" altLang="en-US" sz="1600" dirty="0">
                <a:latin typeface="Calibri" panose="020F0502020204030204" pitchFamily="34" charset="0"/>
                <a:ea typeface="MS Mincho" panose="02020609040205080304" pitchFamily="49" charset="-128"/>
                <a:cs typeface="Calibri" panose="020F0502020204030204" pitchFamily="34" charset="0"/>
              </a:rPr>
              <a:t> is considered to be a master of still life and is known to have very balanced composition within his paintings. Since </a:t>
            </a:r>
            <a:r>
              <a:rPr lang="en-GB" altLang="en-US" sz="1600" dirty="0" err="1">
                <a:latin typeface="Calibri" panose="020F0502020204030204" pitchFamily="34" charset="0"/>
                <a:ea typeface="MS Mincho" panose="02020609040205080304" pitchFamily="49" charset="-128"/>
                <a:cs typeface="Calibri" panose="020F0502020204030204" pitchFamily="34" charset="0"/>
              </a:rPr>
              <a:t>Chardin</a:t>
            </a:r>
            <a:r>
              <a:rPr lang="en-GB" altLang="en-US" sz="1600" dirty="0">
                <a:latin typeface="Calibri" panose="020F0502020204030204" pitchFamily="34" charset="0"/>
                <a:ea typeface="MS Mincho" panose="02020609040205080304" pitchFamily="49" charset="-128"/>
                <a:cs typeface="Calibri" panose="020F0502020204030204" pitchFamily="34" charset="0"/>
              </a:rPr>
              <a:t> is also noted for his use of every day domestic activities in his paintings, I feel that this influenced Scott in his choice of every day kitchen utensils in his still </a:t>
            </a:r>
            <a:r>
              <a:rPr lang="en-GB" altLang="en-US" sz="1600" dirty="0" err="1">
                <a:latin typeface="Calibri" panose="020F0502020204030204" pitchFamily="34" charset="0"/>
                <a:ea typeface="MS Mincho" panose="02020609040205080304" pitchFamily="49" charset="-128"/>
                <a:cs typeface="Calibri" panose="020F0502020204030204" pitchFamily="34" charset="0"/>
              </a:rPr>
              <a:t>lifes</a:t>
            </a:r>
            <a:r>
              <a:rPr lang="en-GB" altLang="en-US" sz="1600" dirty="0">
                <a:latin typeface="Calibri" panose="020F0502020204030204" pitchFamily="34" charset="0"/>
                <a:ea typeface="MS Mincho" panose="02020609040205080304" pitchFamily="49" charset="-128"/>
                <a:cs typeface="Calibri" panose="020F0502020204030204" pitchFamily="34" charset="0"/>
              </a:rPr>
              <a:t>.</a:t>
            </a:r>
            <a:endParaRPr lang="en-GB" sz="1600" dirty="0"/>
          </a:p>
        </p:txBody>
      </p:sp>
      <p:sp>
        <p:nvSpPr>
          <p:cNvPr id="6" name="Rectangle 3"/>
          <p:cNvSpPr>
            <a:spLocks noChangeArrowheads="1"/>
          </p:cNvSpPr>
          <p:nvPr/>
        </p:nvSpPr>
        <p:spPr bwMode="auto">
          <a:xfrm>
            <a:off x="712046" y="3744252"/>
            <a:ext cx="749328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2800" b="1" i="1" dirty="0">
                <a:ea typeface="MS Mincho" panose="02020609040205080304" pitchFamily="49" charset="-128"/>
                <a:cs typeface="Calibri" panose="020F0502020204030204" pitchFamily="34" charset="0"/>
              </a:rPr>
              <a:t>“Objects without glamour, </a:t>
            </a:r>
          </a:p>
          <a:p>
            <a:pPr defTabSz="914400" eaLnBrk="0" fontAlgn="base" hangingPunct="0">
              <a:spcBef>
                <a:spcPct val="0"/>
              </a:spcBef>
              <a:spcAft>
                <a:spcPct val="0"/>
              </a:spcAft>
            </a:pPr>
            <a:r>
              <a:rPr lang="en-GB" altLang="en-US" sz="2800" b="1" i="1" dirty="0">
                <a:ea typeface="MS Mincho" panose="02020609040205080304" pitchFamily="49" charset="-128"/>
                <a:cs typeface="Calibri" panose="020F0502020204030204" pitchFamily="34" charset="0"/>
              </a:rPr>
              <a:t>       I wanted my pictures to have a painting, </a:t>
            </a:r>
          </a:p>
          <a:p>
            <a:pPr defTabSz="914400" eaLnBrk="0" fontAlgn="base" hangingPunct="0">
              <a:spcBef>
                <a:spcPct val="0"/>
              </a:spcBef>
              <a:spcAft>
                <a:spcPct val="0"/>
              </a:spcAft>
            </a:pPr>
            <a:r>
              <a:rPr lang="en-GB" altLang="en-US" sz="2800" b="1" i="1" dirty="0">
                <a:ea typeface="MS Mincho" panose="02020609040205080304" pitchFamily="49" charset="-128"/>
                <a:cs typeface="Calibri" panose="020F0502020204030204" pitchFamily="34" charset="0"/>
              </a:rPr>
              <a:t>                                                 </a:t>
            </a:r>
            <a:r>
              <a:rPr lang="en-GB" altLang="en-US" sz="2800" b="1" i="1" dirty="0" smtClean="0">
                <a:ea typeface="MS Mincho" panose="02020609040205080304" pitchFamily="49" charset="-128"/>
                <a:cs typeface="Calibri" panose="020F0502020204030204" pitchFamily="34" charset="0"/>
              </a:rPr>
              <a:t>  </a:t>
            </a:r>
            <a:r>
              <a:rPr lang="en-GB" altLang="en-US" sz="2800" b="1" i="1" dirty="0">
                <a:ea typeface="MS Mincho" panose="02020609040205080304" pitchFamily="49" charset="-128"/>
                <a:cs typeface="Calibri" panose="020F0502020204030204" pitchFamily="34" charset="0"/>
              </a:rPr>
              <a:t>not literary success”.</a:t>
            </a:r>
            <a:r>
              <a:rPr lang="en-GB" altLang="en-US" sz="2800" b="1" i="1" dirty="0"/>
              <a:t> </a:t>
            </a:r>
          </a:p>
          <a:p>
            <a:pPr defTabSz="914400" eaLnBrk="0" fontAlgn="base" hangingPunct="0">
              <a:spcBef>
                <a:spcPct val="0"/>
              </a:spcBef>
              <a:spcAft>
                <a:spcPct val="0"/>
              </a:spcAft>
            </a:pPr>
            <a:r>
              <a:rPr lang="en-GB" altLang="en-US" sz="2800" b="1" i="1" dirty="0"/>
              <a:t/>
            </a:r>
            <a:br>
              <a:rPr lang="en-GB" altLang="en-US" sz="2800" b="1" i="1" dirty="0"/>
            </a:br>
            <a:endParaRPr lang="en-GB" altLang="en-US" sz="2800" b="1" i="1" dirty="0"/>
          </a:p>
        </p:txBody>
      </p:sp>
      <p:sp>
        <p:nvSpPr>
          <p:cNvPr id="7" name="TextBox 6"/>
          <p:cNvSpPr txBox="1"/>
          <p:nvPr/>
        </p:nvSpPr>
        <p:spPr>
          <a:xfrm>
            <a:off x="8543695" y="5196350"/>
            <a:ext cx="4019534" cy="3970318"/>
          </a:xfrm>
          <a:prstGeom prst="rect">
            <a:avLst/>
          </a:prstGeom>
          <a:noFill/>
        </p:spPr>
        <p:txBody>
          <a:bodyPr wrap="square" rtlCol="0">
            <a:spAutoFit/>
          </a:bodyPr>
          <a:lstStyle/>
          <a:p>
            <a:r>
              <a:rPr lang="en-GB" sz="1800" dirty="0"/>
              <a:t>Alongside Scott’s changing choice of still life </a:t>
            </a:r>
            <a:r>
              <a:rPr lang="en-GB" sz="1800" dirty="0" smtClean="0"/>
              <a:t>objects, </a:t>
            </a:r>
            <a:r>
              <a:rPr lang="en-GB" sz="1800" dirty="0"/>
              <a:t>his perspectives within the still life also started to shift. For example in “Still Life with Garlic” the table on which the objects are positioned is tilted away from the observer and the plane of the whole still life is placed as the observer would see a table from a standing height looking down.  The objects in “Still Life with Garlic” are relatively spaced out, giving a sense of a balanced composition within boundaries of the table. </a:t>
            </a:r>
          </a:p>
          <a:p>
            <a:endParaRPr lang="en-GB" sz="1800" dirty="0"/>
          </a:p>
        </p:txBody>
      </p:sp>
      <p:pic>
        <p:nvPicPr>
          <p:cNvPr id="8" name="Picture 7" descr="628"/>
          <p:cNvPicPr/>
          <p:nvPr/>
        </p:nvPicPr>
        <p:blipFill>
          <a:blip r:embed="rId3">
            <a:extLst>
              <a:ext uri="{28A0092B-C50C-407E-A947-70E740481C1C}">
                <a14:useLocalDpi xmlns:a14="http://schemas.microsoft.com/office/drawing/2010/main" val="0"/>
              </a:ext>
            </a:extLst>
          </a:blip>
          <a:srcRect/>
          <a:stretch>
            <a:fillRect/>
          </a:stretch>
        </p:blipFill>
        <p:spPr bwMode="auto">
          <a:xfrm>
            <a:off x="9340439" y="2000540"/>
            <a:ext cx="3159724" cy="2533377"/>
          </a:xfrm>
          <a:prstGeom prst="rect">
            <a:avLst/>
          </a:prstGeom>
          <a:noFill/>
          <a:ln>
            <a:noFill/>
          </a:ln>
        </p:spPr>
      </p:pic>
      <p:sp>
        <p:nvSpPr>
          <p:cNvPr id="9" name="Text Box 7"/>
          <p:cNvSpPr txBox="1"/>
          <p:nvPr/>
        </p:nvSpPr>
        <p:spPr>
          <a:xfrm>
            <a:off x="9340439" y="4763290"/>
            <a:ext cx="2921793"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a:solidFill>
                  <a:srgbClr val="515050"/>
                </a:solidFill>
                <a:ea typeface="MS Mincho" panose="02020609040205080304" pitchFamily="49" charset="-128"/>
                <a:cs typeface="Times New Roman" panose="02020603050405020304" pitchFamily="18" charset="0"/>
              </a:rPr>
              <a:t>Still Life with Garlic, </a:t>
            </a:r>
            <a:r>
              <a:rPr lang="en-GB" sz="1800" u="sng" dirty="0" smtClean="0">
                <a:solidFill>
                  <a:srgbClr val="515050"/>
                </a:solidFill>
                <a:ea typeface="MS Mincho" panose="02020609040205080304" pitchFamily="49" charset="-128"/>
                <a:cs typeface="Times New Roman" panose="02020603050405020304" pitchFamily="18" charset="0"/>
              </a:rPr>
              <a:t>1947</a:t>
            </a:r>
            <a:endParaRPr lang="en-GB" sz="1800" dirty="0">
              <a:solidFill>
                <a:srgbClr val="515050"/>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0442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222" y="2009957"/>
            <a:ext cx="3631287" cy="2817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p:nvPr/>
        </p:nvSpPr>
        <p:spPr>
          <a:xfrm>
            <a:off x="5239555" y="4977278"/>
            <a:ext cx="1419225"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a:solidFill>
                  <a:srgbClr val="515050"/>
                </a:solidFill>
                <a:ea typeface="MS Mincho" panose="02020609040205080304" pitchFamily="49" charset="-128"/>
                <a:cs typeface="Times New Roman" panose="02020603050405020304" pitchFamily="18" charset="0"/>
              </a:rPr>
              <a:t>Table Still Life, 1951</a:t>
            </a:r>
            <a:endParaRPr lang="en-GB" sz="1800" dirty="0">
              <a:solidFill>
                <a:srgbClr val="515050"/>
              </a:solidFill>
              <a:ea typeface="MS Mincho" panose="02020609040205080304" pitchFamily="49" charset="-128"/>
              <a:cs typeface="Times New Roman" panose="02020603050405020304" pitchFamily="18" charset="0"/>
            </a:endParaRPr>
          </a:p>
        </p:txBody>
      </p:sp>
      <p:sp>
        <p:nvSpPr>
          <p:cNvPr id="7" name="TextBox 6"/>
          <p:cNvSpPr txBox="1"/>
          <p:nvPr/>
        </p:nvSpPr>
        <p:spPr>
          <a:xfrm>
            <a:off x="4085742" y="5434478"/>
            <a:ext cx="8325844" cy="3046988"/>
          </a:xfrm>
          <a:prstGeom prst="rect">
            <a:avLst/>
          </a:prstGeom>
          <a:noFill/>
        </p:spPr>
        <p:txBody>
          <a:bodyPr wrap="square" rtlCol="0">
            <a:spAutoFit/>
          </a:bodyPr>
          <a:lstStyle/>
          <a:p>
            <a:r>
              <a:rPr lang="en-GB" sz="1600" dirty="0"/>
              <a:t>By the 1950’s Scott’s perspective on still life shifted again as the plane of the table has become completely flat. The table legs in “Table Still Life” don’t fit in conjunction with the perspective one would have in real life looking down at a table. Studying this painting it is as if Scott joined different viewpoints of each object and joined them into one painting to create an abstract form which has no one true perspective. The table is on a completely flat plane, with a viewpoint like a bird’s eye view on the table and the table legs and saucepans are painted as if one saw them looking at them from the side.  This reminds me of C</a:t>
            </a:r>
            <a:r>
              <a:rPr lang="en-GB" sz="1600" dirty="0" smtClean="0"/>
              <a:t>ubism </a:t>
            </a:r>
            <a:r>
              <a:rPr lang="en-GB" sz="1600" dirty="0"/>
              <a:t>and the works of Juan Gris where all aspects of an object are shown at once to the observer using geometric shape. When before there was an evident sense of depth, by </a:t>
            </a:r>
            <a:r>
              <a:rPr lang="en-GB" sz="1600" dirty="0" smtClean="0"/>
              <a:t>the 1950’s this had gone from his paintings</a:t>
            </a:r>
            <a:r>
              <a:rPr lang="en-GB" sz="1600" dirty="0"/>
              <a:t>. Scott continued to develop his idea of placement of object and his surface plane also continued to flatten whilst balancing shape and colour. In the 1970’s he was using even less blocks of individual colour and he had stripped every object of detail to get only very basic line and shape.</a:t>
            </a:r>
          </a:p>
        </p:txBody>
      </p:sp>
      <p:pic>
        <p:nvPicPr>
          <p:cNvPr id="12" name="Picture 11" descr="645"/>
          <p:cNvPicPr/>
          <p:nvPr/>
        </p:nvPicPr>
        <p:blipFill>
          <a:blip r:embed="rId3">
            <a:extLst>
              <a:ext uri="{28A0092B-C50C-407E-A947-70E740481C1C}">
                <a14:useLocalDpi xmlns:a14="http://schemas.microsoft.com/office/drawing/2010/main" val="0"/>
              </a:ext>
            </a:extLst>
          </a:blip>
          <a:srcRect/>
          <a:stretch>
            <a:fillRect/>
          </a:stretch>
        </p:blipFill>
        <p:spPr bwMode="auto">
          <a:xfrm>
            <a:off x="8882231" y="2009957"/>
            <a:ext cx="3529355" cy="2817107"/>
          </a:xfrm>
          <a:prstGeom prst="rect">
            <a:avLst/>
          </a:prstGeom>
          <a:noFill/>
          <a:ln>
            <a:noFill/>
          </a:ln>
        </p:spPr>
      </p:pic>
      <p:sp>
        <p:nvSpPr>
          <p:cNvPr id="13" name="Text Box 9"/>
          <p:cNvSpPr txBox="1"/>
          <p:nvPr/>
        </p:nvSpPr>
        <p:spPr>
          <a:xfrm>
            <a:off x="9448135" y="4977278"/>
            <a:ext cx="1640205"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a:solidFill>
                  <a:srgbClr val="515050"/>
                </a:solidFill>
                <a:ea typeface="MS Mincho" panose="02020609040205080304" pitchFamily="49" charset="-128"/>
                <a:cs typeface="Times New Roman" panose="02020603050405020304" pitchFamily="18" charset="0"/>
              </a:rPr>
              <a:t>Egypt Series No. 2 1972</a:t>
            </a:r>
            <a:endParaRPr lang="en-GB" sz="1800" dirty="0">
              <a:solidFill>
                <a:srgbClr val="515050"/>
              </a:solidFill>
              <a:ea typeface="MS Mincho" panose="02020609040205080304" pitchFamily="49" charset="-128"/>
              <a:cs typeface="Times New Roman" panose="02020603050405020304" pitchFamily="18" charset="0"/>
            </a:endParaRPr>
          </a:p>
        </p:txBody>
      </p:sp>
      <p:grpSp>
        <p:nvGrpSpPr>
          <p:cNvPr id="2" name="Group 1"/>
          <p:cNvGrpSpPr/>
          <p:nvPr/>
        </p:nvGrpSpPr>
        <p:grpSpPr>
          <a:xfrm>
            <a:off x="282938" y="5205878"/>
            <a:ext cx="3745204" cy="3363704"/>
            <a:chOff x="735029" y="2281816"/>
            <a:chExt cx="4061419" cy="4593099"/>
          </a:xfrm>
        </p:grpSpPr>
        <p:pic>
          <p:nvPicPr>
            <p:cNvPr id="14" name="Picture 2" descr="https://c2.staticflickr.com/4/3219/4567520107_34e65d7b2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3546" t="9716" r="24155" b="13105"/>
            <a:stretch/>
          </p:blipFill>
          <p:spPr bwMode="auto">
            <a:xfrm>
              <a:off x="735029" y="2281816"/>
              <a:ext cx="4061419" cy="45930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8202" y="3589197"/>
              <a:ext cx="3815072" cy="2853245"/>
            </a:xfrm>
            <a:prstGeom prst="rect">
              <a:avLst/>
            </a:prstGeom>
            <a:noFill/>
          </p:spPr>
          <p:txBody>
            <a:bodyPr wrap="square" rtlCol="0">
              <a:spAutoFit/>
            </a:bodyPr>
            <a:lstStyle/>
            <a:p>
              <a:pPr algn="ctr"/>
              <a:r>
                <a:rPr lang="en-GB" sz="1600" dirty="0">
                  <a:latin typeface="Blue Ridge SF" pitchFamily="2" charset="0"/>
                </a:rPr>
                <a:t>In “Egypt Series No. 2” most objects are unrecognisable as the observer is only given basic shapes to interpret and the spacing between each object shows patterns of being placed in lines and in specific orders. Like Ben Nicholson, Scott has stripped away everything that defines an object apart from its outlined shape and moves towards abstraction. </a:t>
              </a:r>
            </a:p>
            <a:p>
              <a:endParaRPr lang="en-GB" sz="1600" dirty="0"/>
            </a:p>
          </p:txBody>
        </p:sp>
      </p:grpSp>
      <p:pic>
        <p:nvPicPr>
          <p:cNvPr id="102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69" y="2009957"/>
            <a:ext cx="3369745" cy="28171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4420" y="4864462"/>
            <a:ext cx="2762241" cy="369332"/>
          </a:xfrm>
          <a:prstGeom prst="rect">
            <a:avLst/>
          </a:prstGeom>
          <a:noFill/>
        </p:spPr>
        <p:txBody>
          <a:bodyPr wrap="square" rtlCol="0">
            <a:spAutoFit/>
          </a:bodyPr>
          <a:lstStyle/>
          <a:p>
            <a:r>
              <a:rPr lang="en-GB" sz="1800" u="sng" dirty="0" smtClean="0"/>
              <a:t>The Frying Pan 1946</a:t>
            </a:r>
            <a:endParaRPr lang="en-GB" sz="1800" u="sng" dirty="0"/>
          </a:p>
        </p:txBody>
      </p:sp>
    </p:spTree>
    <p:extLst>
      <p:ext uri="{BB962C8B-B14F-4D97-AF65-F5344CB8AC3E}">
        <p14:creationId xmlns:p14="http://schemas.microsoft.com/office/powerpoint/2010/main" val="66863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8912" y="784416"/>
            <a:ext cx="7886700" cy="993775"/>
          </a:xfrm>
        </p:spPr>
        <p:txBody>
          <a:bodyPr>
            <a:normAutofit/>
          </a:bodyPr>
          <a:lstStyle/>
          <a:p>
            <a:r>
              <a:rPr lang="en-US" sz="5400" b="1" dirty="0">
                <a:solidFill>
                  <a:schemeClr val="bg1"/>
                </a:solidFill>
                <a:latin typeface="+mn-lt"/>
              </a:rPr>
              <a:t>Juan Gris (1887-1927)</a:t>
            </a:r>
          </a:p>
        </p:txBody>
      </p:sp>
      <p:sp>
        <p:nvSpPr>
          <p:cNvPr id="4" name="Rectangle 2"/>
          <p:cNvSpPr>
            <a:spLocks noChangeArrowheads="1"/>
          </p:cNvSpPr>
          <p:nvPr/>
        </p:nvSpPr>
        <p:spPr bwMode="auto">
          <a:xfrm>
            <a:off x="0" y="19536"/>
            <a:ext cx="184731" cy="41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 Box 22"/>
          <p:cNvSpPr txBox="1"/>
          <p:nvPr/>
        </p:nvSpPr>
        <p:spPr>
          <a:xfrm>
            <a:off x="184731" y="7542483"/>
            <a:ext cx="2632580" cy="369332"/>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txBody>
          <a:bodyPr rot="0" spcFirstLastPara="0" vert="horz" wrap="none" lIns="91440" tIns="45720" rIns="91440" bIns="45720" numCol="1" spcCol="0" rtlCol="0" fromWordArt="0" anchor="t" anchorCtr="0" forceAA="0" compatLnSpc="1">
            <a:prstTxWarp prst="textNoShape">
              <a:avLst/>
            </a:prstTxWarp>
            <a:spAutoFit/>
          </a:bodyPr>
          <a:lstStyle/>
          <a:p>
            <a:r>
              <a:rPr lang="en-GB" sz="1800" u="sng" dirty="0">
                <a:latin typeface="Calibri" panose="020F0502020204030204" pitchFamily="34" charset="0"/>
                <a:ea typeface="MS Mincho" panose="02020609040205080304" pitchFamily="49" charset="-128"/>
                <a:cs typeface="Times New Roman" panose="02020603050405020304" pitchFamily="18" charset="0"/>
              </a:rPr>
              <a:t>Still life with Flowers 1912</a:t>
            </a:r>
            <a:endParaRPr lang="en-GB" sz="18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6" name="Rectangle 4"/>
          <p:cNvSpPr>
            <a:spLocks noChangeArrowheads="1"/>
          </p:cNvSpPr>
          <p:nvPr/>
        </p:nvSpPr>
        <p:spPr bwMode="auto">
          <a:xfrm>
            <a:off x="4121625" y="2068616"/>
            <a:ext cx="8679976" cy="258532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800" dirty="0">
                <a:latin typeface="Calibri" panose="020F0502020204030204" pitchFamily="34" charset="0"/>
                <a:ea typeface="MS Mincho" panose="02020609040205080304" pitchFamily="49" charset="-128"/>
                <a:cs typeface="Times New Roman" panose="02020603050405020304" pitchFamily="18" charset="0"/>
              </a:rPr>
              <a:t>Juan Gris was born in Madrid to an artistic family and as his father was a painter and sculptor, his first Still Life works were influenced by the style of his father.  After moving to Paris in 1906, Gris befriended Pablo Picasso and Georges Braque, who influenced him at the start of his artistic career and with whom he would later be identified with as the leaders of Cubism. Inspired by their artistic styles, Gris also started painting in a cubist manner.  However, it was only in 1911 that Gris started painting seriously, 5 years after Picasso and Braque developed Analytical Cubism. </a:t>
            </a:r>
            <a:r>
              <a:rPr lang="en-US" altLang="en-US" sz="1800" dirty="0">
                <a:latin typeface="Calibri" panose="020F0502020204030204" pitchFamily="34" charset="0"/>
                <a:ea typeface="MS Mincho" panose="02020609040205080304" pitchFamily="49" charset="-128"/>
                <a:cs typeface="Calibri" panose="020F0502020204030204" pitchFamily="34" charset="0"/>
              </a:rPr>
              <a:t>In “</a:t>
            </a:r>
            <a:r>
              <a:rPr lang="en-US" altLang="en-US" sz="1800" i="1" dirty="0">
                <a:latin typeface="Calibri" panose="020F0502020204030204" pitchFamily="34" charset="0"/>
                <a:ea typeface="MS Mincho" panose="02020609040205080304" pitchFamily="49" charset="-128"/>
                <a:cs typeface="Calibri" panose="020F0502020204030204" pitchFamily="34" charset="0"/>
              </a:rPr>
              <a:t>A Life of Picasso”</a:t>
            </a:r>
            <a:r>
              <a:rPr lang="en-US" altLang="en-US" sz="1800" dirty="0">
                <a:latin typeface="Calibri" panose="020F0502020204030204" pitchFamily="34" charset="0"/>
                <a:ea typeface="MS Mincho" panose="02020609040205080304" pitchFamily="49" charset="-128"/>
                <a:cs typeface="Calibri" panose="020F0502020204030204" pitchFamily="34" charset="0"/>
              </a:rPr>
              <a:t> by John Richardson, he writes that  Jean </a:t>
            </a:r>
            <a:r>
              <a:rPr lang="en-US" altLang="en-US" sz="1800" dirty="0" err="1">
                <a:latin typeface="Calibri" panose="020F0502020204030204" pitchFamily="34" charset="0"/>
                <a:ea typeface="MS Mincho" panose="02020609040205080304" pitchFamily="49" charset="-128"/>
                <a:cs typeface="Calibri" panose="020F0502020204030204" pitchFamily="34" charset="0"/>
              </a:rPr>
              <a:t>Metzinger’s</a:t>
            </a:r>
            <a:r>
              <a:rPr lang="en-US" altLang="en-US" sz="1800" dirty="0">
                <a:latin typeface="Calibri" panose="020F0502020204030204" pitchFamily="34" charset="0"/>
                <a:ea typeface="MS Mincho" panose="02020609040205080304" pitchFamily="49" charset="-128"/>
                <a:cs typeface="Calibri" panose="020F0502020204030204" pitchFamily="34" charset="0"/>
              </a:rPr>
              <a:t> 1911 work, Le </a:t>
            </a:r>
            <a:r>
              <a:rPr lang="en-US" altLang="en-US" sz="1800" dirty="0" err="1">
                <a:latin typeface="Calibri" panose="020F0502020204030204" pitchFamily="34" charset="0"/>
                <a:ea typeface="MS Mincho" panose="02020609040205080304" pitchFamily="49" charset="-128"/>
                <a:cs typeface="Calibri" panose="020F0502020204030204" pitchFamily="34" charset="0"/>
              </a:rPr>
              <a:t>goûter</a:t>
            </a:r>
            <a:r>
              <a:rPr lang="en-US" altLang="en-US" sz="1800" dirty="0">
                <a:latin typeface="Calibri" panose="020F0502020204030204" pitchFamily="34" charset="0"/>
                <a:ea typeface="MS Mincho" panose="02020609040205080304" pitchFamily="49" charset="-128"/>
                <a:cs typeface="Calibri" panose="020F0502020204030204" pitchFamily="34" charset="0"/>
              </a:rPr>
              <a:t> (Tea Time), persuaded Gris of the importance of mathematics and numbers in painting. </a:t>
            </a:r>
            <a:endParaRPr lang="en-US" altLang="en-US" sz="1800" dirty="0">
              <a:latin typeface="Arial" panose="020B0604020202020204"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84731" y="2068616"/>
            <a:ext cx="3758315" cy="5425310"/>
          </a:xfrm>
          <a:prstGeom prst="rect">
            <a:avLst/>
          </a:prstGeom>
          <a:noFill/>
          <a:ln>
            <a:noFill/>
          </a:ln>
        </p:spPr>
      </p:pic>
      <p:sp>
        <p:nvSpPr>
          <p:cNvPr id="8" name="TextBox 7"/>
          <p:cNvSpPr txBox="1"/>
          <p:nvPr/>
        </p:nvSpPr>
        <p:spPr>
          <a:xfrm>
            <a:off x="4138264" y="4920001"/>
            <a:ext cx="8646698" cy="1200329"/>
          </a:xfrm>
          <a:prstGeom prst="rect">
            <a:avLst/>
          </a:prstGeom>
          <a:noFill/>
        </p:spPr>
        <p:txBody>
          <a:bodyPr wrap="square" rtlCol="0">
            <a:spAutoFit/>
          </a:bodyPr>
          <a:lstStyle/>
          <a:p>
            <a:r>
              <a:rPr lang="en-GB" sz="1800" dirty="0" smtClean="0"/>
              <a:t>Gris </a:t>
            </a:r>
            <a:r>
              <a:rPr lang="en-GB" sz="1800" dirty="0"/>
              <a:t>joined the </a:t>
            </a:r>
            <a:r>
              <a:rPr lang="en-GB" sz="1800" dirty="0" smtClean="0"/>
              <a:t>Cubist </a:t>
            </a:r>
            <a:r>
              <a:rPr lang="en-GB" sz="1800" dirty="0"/>
              <a:t>movement during the period of Analytical </a:t>
            </a:r>
            <a:r>
              <a:rPr lang="en-GB" sz="1800" dirty="0" smtClean="0"/>
              <a:t>Cubism </a:t>
            </a:r>
            <a:r>
              <a:rPr lang="en-GB" sz="1800" dirty="0"/>
              <a:t>(1907-12),  where the colour palette was very much limited to more tonal colours of blacks, browns, greys and off-whites. As shown in this painting “Still Life with Flowers” which he painted in 1912, the form of each shape has a rigid geometric quality to it, as was </a:t>
            </a:r>
            <a:r>
              <a:rPr lang="en-GB" sz="1800" dirty="0" smtClean="0"/>
              <a:t>typical. </a:t>
            </a:r>
            <a:endParaRPr lang="en-GB" sz="1800" dirty="0"/>
          </a:p>
        </p:txBody>
      </p:sp>
      <p:grpSp>
        <p:nvGrpSpPr>
          <p:cNvPr id="3" name="Group 2"/>
          <p:cNvGrpSpPr/>
          <p:nvPr/>
        </p:nvGrpSpPr>
        <p:grpSpPr>
          <a:xfrm>
            <a:off x="9355744" y="6155139"/>
            <a:ext cx="3277658" cy="3126377"/>
            <a:chOff x="9818142" y="3032803"/>
            <a:chExt cx="2738232" cy="3006596"/>
          </a:xfrm>
        </p:grpSpPr>
        <p:pic>
          <p:nvPicPr>
            <p:cNvPr id="10" name="Picture 2" descr="https://c2.staticflickr.com/4/3219/4567520107_34e65d7b2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3546" t="9716" r="24155" b="13105"/>
            <a:stretch/>
          </p:blipFill>
          <p:spPr bwMode="auto">
            <a:xfrm>
              <a:off x="9818142" y="3032803"/>
              <a:ext cx="2738232" cy="30065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39897" y="3921636"/>
              <a:ext cx="2494722" cy="1953499"/>
            </a:xfrm>
            <a:prstGeom prst="rect">
              <a:avLst/>
            </a:prstGeom>
            <a:noFill/>
          </p:spPr>
          <p:txBody>
            <a:bodyPr wrap="square" rtlCol="0">
              <a:spAutoFit/>
            </a:bodyPr>
            <a:lstStyle/>
            <a:p>
              <a:pPr algn="ctr"/>
              <a:r>
                <a:rPr lang="en-GB" sz="1800" dirty="0">
                  <a:latin typeface="Blue Ridge SF" pitchFamily="2" charset="0"/>
                </a:rPr>
                <a:t>There is no overall clear depth shown like in </a:t>
              </a:r>
              <a:r>
                <a:rPr lang="en-GB" sz="1800" dirty="0" smtClean="0">
                  <a:latin typeface="Blue Ridge SF" pitchFamily="2" charset="0"/>
                </a:rPr>
                <a:t>the </a:t>
              </a:r>
              <a:r>
                <a:rPr lang="en-GB" sz="1800" dirty="0">
                  <a:latin typeface="Blue Ridge SF" pitchFamily="2" charset="0"/>
                </a:rPr>
                <a:t>still life images </a:t>
              </a:r>
              <a:r>
                <a:rPr lang="en-GB" sz="1800" dirty="0" err="1">
                  <a:latin typeface="Blue Ridge SF" pitchFamily="2" charset="0"/>
                </a:rPr>
                <a:t>Cotan</a:t>
              </a:r>
              <a:r>
                <a:rPr lang="en-GB" sz="1800" dirty="0">
                  <a:latin typeface="Blue Ridge SF" pitchFamily="2" charset="0"/>
                </a:rPr>
                <a:t> creates, however, the subtle tonal differences within the fragments adds a shallow sense of depth in different directions. </a:t>
              </a:r>
            </a:p>
          </p:txBody>
        </p:sp>
      </p:grpSp>
      <p:sp>
        <p:nvSpPr>
          <p:cNvPr id="15" name="TextBox 14"/>
          <p:cNvSpPr txBox="1"/>
          <p:nvPr/>
        </p:nvSpPr>
        <p:spPr>
          <a:xfrm>
            <a:off x="4121625" y="6386392"/>
            <a:ext cx="5234118" cy="2585323"/>
          </a:xfrm>
          <a:prstGeom prst="rect">
            <a:avLst/>
          </a:prstGeom>
          <a:noFill/>
        </p:spPr>
        <p:txBody>
          <a:bodyPr wrap="square" rtlCol="0">
            <a:spAutoFit/>
          </a:bodyPr>
          <a:lstStyle/>
          <a:p>
            <a:r>
              <a:rPr lang="en-GB" sz="1800" dirty="0"/>
              <a:t>Despite all the differing directions of depth and small geometric sections in “Still Life with Flowers” there is still an illusion of solid form. The objects in this still life are broken up but the interplay of line makes the shapes balance out to form a coherent dialogue so that they work together to create a comprehensible piece. Because of this the perspective is clear and an image of a table, guitar and some flowers placed on top of it are visible.</a:t>
            </a:r>
          </a:p>
        </p:txBody>
      </p:sp>
    </p:spTree>
    <p:extLst>
      <p:ext uri="{BB962C8B-B14F-4D97-AF65-F5344CB8AC3E}">
        <p14:creationId xmlns:p14="http://schemas.microsoft.com/office/powerpoint/2010/main" val="304608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19536"/>
            <a:ext cx="184731" cy="41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7"/>
          <p:cNvSpPr>
            <a:spLocks noChangeArrowheads="1"/>
          </p:cNvSpPr>
          <p:nvPr/>
        </p:nvSpPr>
        <p:spPr bwMode="auto">
          <a:xfrm>
            <a:off x="4705491" y="3876130"/>
            <a:ext cx="77468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2400" b="1" i="1" dirty="0">
                <a:latin typeface="Calibri" panose="020F0502020204030204" pitchFamily="34" charset="0"/>
                <a:ea typeface="MS Mincho" panose="02020609040205080304" pitchFamily="49" charset="-128"/>
                <a:cs typeface="Times New Roman" panose="02020603050405020304" pitchFamily="18" charset="0"/>
              </a:rPr>
              <a:t>“The cubists sought to show everyday objects as the mind, </a:t>
            </a:r>
          </a:p>
          <a:p>
            <a:pPr defTabSz="914400" eaLnBrk="0" fontAlgn="base" hangingPunct="0">
              <a:spcBef>
                <a:spcPct val="0"/>
              </a:spcBef>
              <a:spcAft>
                <a:spcPct val="0"/>
              </a:spcAft>
            </a:pPr>
            <a:r>
              <a:rPr lang="en-GB" altLang="en-US" sz="2400" b="1" i="1" dirty="0">
                <a:latin typeface="Calibri" panose="020F0502020204030204" pitchFamily="34" charset="0"/>
                <a:ea typeface="MS Mincho" panose="02020609040205080304" pitchFamily="49" charset="-128"/>
                <a:cs typeface="Times New Roman" panose="02020603050405020304" pitchFamily="18" charset="0"/>
              </a:rPr>
              <a:t>          not the eye, perceiving them-from all sides at once” </a:t>
            </a:r>
            <a:r>
              <a:rPr lang="en-GB" altLang="en-US" sz="2400" b="1" i="1" baseline="30000" dirty="0">
                <a:latin typeface="Calibri" panose="020F0502020204030204" pitchFamily="34" charset="0"/>
                <a:ea typeface="MS Mincho" panose="02020609040205080304" pitchFamily="49" charset="-128"/>
                <a:cs typeface="Times New Roman" panose="02020603050405020304" pitchFamily="18" charset="0"/>
                <a:hlinkClick r:id="rId2"/>
              </a:rPr>
              <a:t>[</a:t>
            </a:r>
            <a:r>
              <a:rPr lang="en-GB" altLang="en-US" sz="2400" b="1" i="1" baseline="30000" dirty="0" bmk="">
                <a:latin typeface="Calibri" panose="020F0502020204030204" pitchFamily="34" charset="0"/>
                <a:ea typeface="MS Mincho" panose="02020609040205080304" pitchFamily="49" charset="-128"/>
                <a:cs typeface="Times New Roman" panose="02020603050405020304" pitchFamily="18" charset="0"/>
                <a:hlinkClick r:id="rId2"/>
              </a:rPr>
              <a:t>1]</a:t>
            </a:r>
            <a:r>
              <a:rPr lang="en-GB" altLang="en-US" sz="2400" b="1" i="1" dirty="0">
                <a:latin typeface="Arial" panose="020B0604020202020204" pitchFamily="34" charset="0"/>
              </a:rPr>
              <a:t/>
            </a:r>
            <a:br>
              <a:rPr lang="en-GB" altLang="en-US" sz="2400" b="1" i="1" dirty="0">
                <a:latin typeface="Arial" panose="020B0604020202020204" pitchFamily="34" charset="0"/>
              </a:rPr>
            </a:br>
            <a:endParaRPr lang="en-GB" altLang="en-US" sz="2400" b="1" i="1" dirty="0">
              <a:latin typeface="Arial" panose="020B0604020202020204" pitchFamily="34" charset="0"/>
            </a:endParaRPr>
          </a:p>
        </p:txBody>
      </p:sp>
      <p:sp>
        <p:nvSpPr>
          <p:cNvPr id="8" name="Rectangle 9"/>
          <p:cNvSpPr>
            <a:spLocks noChangeArrowheads="1"/>
          </p:cNvSpPr>
          <p:nvPr/>
        </p:nvSpPr>
        <p:spPr bwMode="auto">
          <a:xfrm>
            <a:off x="184731" y="8837056"/>
            <a:ext cx="63692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200" baseline="30000" dirty="0">
                <a:latin typeface="Calibri" panose="020F0502020204030204" pitchFamily="34" charset="0"/>
                <a:ea typeface="MS Mincho" panose="02020609040205080304" pitchFamily="49" charset="-128"/>
                <a:cs typeface="Calibri" panose="020F0502020204030204" pitchFamily="34" charset="0"/>
                <a:hlinkClick r:id="rId3"/>
              </a:rPr>
              <a:t>[</a:t>
            </a:r>
            <a:r>
              <a:rPr lang="en-GB" altLang="en-US" sz="1200" baseline="30000" dirty="0" bmk="">
                <a:latin typeface="Calibri" panose="020F0502020204030204" pitchFamily="34" charset="0"/>
                <a:ea typeface="MS Mincho" panose="02020609040205080304" pitchFamily="49" charset="-128"/>
                <a:cs typeface="Calibri" panose="020F0502020204030204" pitchFamily="34" charset="0"/>
                <a:hlinkClick r:id="rId3"/>
              </a:rPr>
              <a:t>1]</a:t>
            </a:r>
            <a:r>
              <a:rPr lang="en-GB" altLang="en-US" sz="1200" dirty="0">
                <a:latin typeface="Calibri" panose="020F0502020204030204" pitchFamily="34" charset="0"/>
                <a:ea typeface="MS Mincho" panose="02020609040205080304" pitchFamily="49" charset="-128"/>
                <a:cs typeface="Calibri" panose="020F0502020204030204" pitchFamily="34" charset="0"/>
              </a:rPr>
              <a:t> http://www.infoplease.com/encyclopedia/entertainment/cubism-analytic-synthetic-cubism.html</a:t>
            </a:r>
            <a:endParaRPr lang="en-GB" altLang="en-US" sz="1200" dirty="0">
              <a:latin typeface="Arial" panose="020B0604020202020204" pitchFamily="34" charset="0"/>
            </a:endParaRPr>
          </a:p>
        </p:txBody>
      </p:sp>
      <p:sp>
        <p:nvSpPr>
          <p:cNvPr id="9" name="TextBox 8"/>
          <p:cNvSpPr txBox="1"/>
          <p:nvPr/>
        </p:nvSpPr>
        <p:spPr>
          <a:xfrm>
            <a:off x="3793440" y="2061185"/>
            <a:ext cx="8658915" cy="1754326"/>
          </a:xfrm>
          <a:prstGeom prst="rect">
            <a:avLst/>
          </a:prstGeom>
          <a:noFill/>
        </p:spPr>
        <p:txBody>
          <a:bodyPr wrap="square" rtlCol="0">
            <a:spAutoFit/>
          </a:bodyPr>
          <a:lstStyle/>
          <a:p>
            <a:r>
              <a:rPr lang="en-GB" sz="1800" dirty="0"/>
              <a:t>Following the Analytical Cubism movement (1908-1912) was the Synthetic Cubism movement (1913-20’s) and it was in this time that Gris painted “Still life with chequered table cloth” 1915. The work in Synthetic Cubism contains fewer and more simpler forms than Analytical Cubism. The use of more variations of colour was introduced and cubist pieces started to become a bit more decorative whilst many artists used collage in their compositions. </a:t>
            </a:r>
          </a:p>
        </p:txBody>
      </p:sp>
      <p:sp>
        <p:nvSpPr>
          <p:cNvPr id="11" name="Rectangle 11"/>
          <p:cNvSpPr>
            <a:spLocks noChangeArrowheads="1"/>
          </p:cNvSpPr>
          <p:nvPr/>
        </p:nvSpPr>
        <p:spPr bwMode="auto">
          <a:xfrm>
            <a:off x="0" y="19536"/>
            <a:ext cx="184731" cy="41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4" name="TextBox 23"/>
          <p:cNvSpPr txBox="1"/>
          <p:nvPr/>
        </p:nvSpPr>
        <p:spPr>
          <a:xfrm>
            <a:off x="9124985" y="4873613"/>
            <a:ext cx="3461077" cy="4247317"/>
          </a:xfrm>
          <a:prstGeom prst="rect">
            <a:avLst/>
          </a:prstGeom>
          <a:noFill/>
        </p:spPr>
        <p:txBody>
          <a:bodyPr wrap="square" rtlCol="0">
            <a:spAutoFit/>
          </a:bodyPr>
          <a:lstStyle/>
          <a:p>
            <a:r>
              <a:rPr lang="en-GB" sz="1800" dirty="0"/>
              <a:t>Each dividing line has a clean cut sharp edge to it and the tone in each sectional shape is subtle and intricate. Gris uses shapes and line to divide the canvas into defined crystalline sections. This geometric form of fragmentation juxtaposes the lighter and darker sections of this piece and the subtle graduation of tone forges a spatial relationship between each fragment to create vague shapes when looked at from a distance.</a:t>
            </a:r>
          </a:p>
          <a:p>
            <a:endParaRPr lang="en-GB" sz="1800" dirty="0"/>
          </a:p>
          <a:p>
            <a:endParaRPr lang="en-GB" sz="1800" dirty="0"/>
          </a:p>
        </p:txBody>
      </p:sp>
      <p:sp>
        <p:nvSpPr>
          <p:cNvPr id="25" name="Text Box 23"/>
          <p:cNvSpPr txBox="1"/>
          <p:nvPr/>
        </p:nvSpPr>
        <p:spPr>
          <a:xfrm>
            <a:off x="148577" y="6682472"/>
            <a:ext cx="5436275" cy="646331"/>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spAutoFit/>
          </a:bodyPr>
          <a:lstStyle/>
          <a:p>
            <a:r>
              <a:rPr lang="en-GB" sz="1800" u="sng" dirty="0">
                <a:latin typeface="Calibri" panose="020F0502020204030204" pitchFamily="34" charset="0"/>
                <a:ea typeface="MS Mincho" panose="02020609040205080304" pitchFamily="49" charset="-128"/>
                <a:cs typeface="Times New Roman" panose="02020603050405020304" pitchFamily="18" charset="0"/>
              </a:rPr>
              <a:t>Still life with chequered table </a:t>
            </a:r>
            <a:r>
              <a:rPr lang="en-GB" sz="1800" u="sng" dirty="0" smtClean="0">
                <a:latin typeface="Calibri" panose="020F0502020204030204" pitchFamily="34" charset="0"/>
                <a:ea typeface="MS Mincho" panose="02020609040205080304" pitchFamily="49" charset="-128"/>
                <a:cs typeface="Times New Roman" panose="02020603050405020304" pitchFamily="18" charset="0"/>
              </a:rPr>
              <a:t>cloth</a:t>
            </a:r>
            <a:r>
              <a:rPr lang="en-GB" sz="1800" u="sng" dirty="0">
                <a:latin typeface="Calibri" panose="020F0502020204030204" pitchFamily="34" charset="0"/>
                <a:ea typeface="MS Mincho" panose="02020609040205080304" pitchFamily="49" charset="-128"/>
                <a:cs typeface="Times New Roman" panose="02020603050405020304" pitchFamily="18" charset="0"/>
              </a:rPr>
              <a:t>.</a:t>
            </a:r>
            <a:r>
              <a:rPr lang="en-GB" sz="1800" u="sng" dirty="0" smtClean="0">
                <a:latin typeface="Calibri" panose="020F0502020204030204" pitchFamily="34" charset="0"/>
                <a:ea typeface="MS Mincho" panose="02020609040205080304" pitchFamily="49" charset="-128"/>
                <a:cs typeface="Times New Roman" panose="02020603050405020304" pitchFamily="18" charset="0"/>
              </a:rPr>
              <a:t> </a:t>
            </a:r>
          </a:p>
          <a:p>
            <a:r>
              <a:rPr lang="en-GB" sz="1800" u="sng" dirty="0" smtClean="0">
                <a:latin typeface="Calibri" panose="020F0502020204030204" pitchFamily="34" charset="0"/>
                <a:ea typeface="MS Mincho" panose="02020609040205080304" pitchFamily="49" charset="-128"/>
                <a:cs typeface="Times New Roman" panose="02020603050405020304" pitchFamily="18" charset="0"/>
              </a:rPr>
              <a:t>1915</a:t>
            </a:r>
            <a:endParaRPr lang="en-GB" sz="1800" dirty="0">
              <a:latin typeface="Calibri" panose="020F0502020204030204" pitchFamily="34" charset="0"/>
              <a:ea typeface="MS Mincho" panose="02020609040205080304" pitchFamily="49" charset="-128"/>
              <a:cs typeface="Times New Roman" panose="02020603050405020304" pitchFamily="18" charset="0"/>
            </a:endParaRPr>
          </a:p>
        </p:txBody>
      </p:sp>
      <p:pic>
        <p:nvPicPr>
          <p:cNvPr id="27" name="Picture 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363" y="2024856"/>
            <a:ext cx="3200777" cy="4490490"/>
          </a:xfrm>
          <a:prstGeom prst="rect">
            <a:avLst/>
          </a:prstGeom>
          <a:noFill/>
          <a:ln>
            <a:noFill/>
          </a:ln>
        </p:spPr>
      </p:pic>
      <p:sp>
        <p:nvSpPr>
          <p:cNvPr id="29" name="Rectangle 13"/>
          <p:cNvSpPr>
            <a:spLocks noChangeArrowheads="1"/>
          </p:cNvSpPr>
          <p:nvPr/>
        </p:nvSpPr>
        <p:spPr bwMode="auto">
          <a:xfrm>
            <a:off x="3793440" y="4881741"/>
            <a:ext cx="5331545" cy="258532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800" dirty="0">
                <a:latin typeface="Calibri" panose="020F0502020204030204" pitchFamily="34" charset="0"/>
                <a:ea typeface="MS Mincho" panose="02020609040205080304" pitchFamily="49" charset="-128"/>
                <a:cs typeface="Times New Roman" panose="02020603050405020304" pitchFamily="18" charset="0"/>
              </a:rPr>
              <a:t>Here in “Still life with chequered table cloth” the planes of the table and the objects on it are different, showing contrasting perspectives much like William Scott. There is still a sense of division of line but much less so compared to “Still Life with Flowers”. Interconnecting line and the placement of object in this pieces makes the image have an intimate feel to it and an almost monumental one as all the objects seem to be placed in the centre of the table. </a:t>
            </a:r>
            <a:endParaRPr lang="en-GB" altLang="en-US" sz="1800" dirty="0"/>
          </a:p>
        </p:txBody>
      </p:sp>
      <p:sp>
        <p:nvSpPr>
          <p:cNvPr id="4" name="TextBox 3"/>
          <p:cNvSpPr txBox="1"/>
          <p:nvPr/>
        </p:nvSpPr>
        <p:spPr>
          <a:xfrm>
            <a:off x="301759" y="7496493"/>
            <a:ext cx="8719411" cy="923330"/>
          </a:xfrm>
          <a:prstGeom prst="rect">
            <a:avLst/>
          </a:prstGeom>
          <a:noFill/>
        </p:spPr>
        <p:txBody>
          <a:bodyPr wrap="square" rtlCol="0">
            <a:spAutoFit/>
          </a:bodyPr>
          <a:lstStyle/>
          <a:p>
            <a:pPr defTabSz="914400" eaLnBrk="0" fontAlgn="base" hangingPunct="0">
              <a:spcBef>
                <a:spcPct val="0"/>
              </a:spcBef>
              <a:spcAft>
                <a:spcPct val="0"/>
              </a:spcAft>
            </a:pPr>
            <a:r>
              <a:rPr lang="en-GB" altLang="en-US" sz="1800" dirty="0">
                <a:latin typeface="Calibri" panose="020F0502020204030204" pitchFamily="34" charset="0"/>
                <a:ea typeface="MS Mincho" panose="02020609040205080304" pitchFamily="49" charset="-128"/>
                <a:cs typeface="Times New Roman" panose="02020603050405020304" pitchFamily="18" charset="0"/>
              </a:rPr>
              <a:t>The vibrant colours that Gris uses in his works at this period in time contrasts to that of Picasso and Braque as they still used a similar colour palette to that which they used during the period of Analytical Cubism. </a:t>
            </a:r>
            <a:endParaRPr lang="en-GB" altLang="en-US" sz="1800" dirty="0"/>
          </a:p>
        </p:txBody>
      </p:sp>
    </p:spTree>
    <p:extLst>
      <p:ext uri="{BB962C8B-B14F-4D97-AF65-F5344CB8AC3E}">
        <p14:creationId xmlns:p14="http://schemas.microsoft.com/office/powerpoint/2010/main" val="3001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guitar-bottle-and-glass-1914.jpg (794×11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22" y="5510782"/>
            <a:ext cx="2019230" cy="2860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descr="guitar-and-clarinet-1920.jpg (1138×9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5704" y="5556612"/>
            <a:ext cx="3307335" cy="2769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9" descr="still-life-1922.jpg (768×5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5144" y="5541470"/>
            <a:ext cx="4082730" cy="2700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9894" y="8397535"/>
            <a:ext cx="3490718" cy="369332"/>
          </a:xfrm>
          <a:prstGeom prst="rect">
            <a:avLst/>
          </a:prstGeom>
          <a:noFill/>
        </p:spPr>
        <p:txBody>
          <a:bodyPr wrap="square" rtlCol="0">
            <a:spAutoFit/>
          </a:bodyPr>
          <a:lstStyle/>
          <a:p>
            <a:r>
              <a:rPr lang="en-GB" sz="1800" u="sng" dirty="0"/>
              <a:t>Guitar, Bottles </a:t>
            </a:r>
            <a:r>
              <a:rPr lang="en-GB" sz="1800" u="sng" dirty="0" smtClean="0"/>
              <a:t> and Glass 1914</a:t>
            </a:r>
            <a:endParaRPr lang="en-GB" sz="1800" u="sng" dirty="0"/>
          </a:p>
        </p:txBody>
      </p:sp>
      <p:sp>
        <p:nvSpPr>
          <p:cNvPr id="7" name="TextBox 6"/>
          <p:cNvSpPr txBox="1"/>
          <p:nvPr/>
        </p:nvSpPr>
        <p:spPr>
          <a:xfrm>
            <a:off x="4215704" y="8397535"/>
            <a:ext cx="3170621" cy="369332"/>
          </a:xfrm>
          <a:prstGeom prst="rect">
            <a:avLst/>
          </a:prstGeom>
          <a:noFill/>
        </p:spPr>
        <p:txBody>
          <a:bodyPr wrap="square" rtlCol="0">
            <a:spAutoFit/>
          </a:bodyPr>
          <a:lstStyle/>
          <a:p>
            <a:r>
              <a:rPr lang="en-GB" sz="1800" u="sng" dirty="0"/>
              <a:t>Guitar and Clarinet, </a:t>
            </a:r>
            <a:r>
              <a:rPr lang="en-GB" sz="1800" u="sng" dirty="0" smtClean="0"/>
              <a:t>1920</a:t>
            </a:r>
            <a:endParaRPr lang="en-GB" sz="1800" u="sng" dirty="0"/>
          </a:p>
        </p:txBody>
      </p:sp>
      <p:sp>
        <p:nvSpPr>
          <p:cNvPr id="8" name="TextBox 7"/>
          <p:cNvSpPr txBox="1"/>
          <p:nvPr/>
        </p:nvSpPr>
        <p:spPr>
          <a:xfrm>
            <a:off x="8557144" y="8397535"/>
            <a:ext cx="1430841" cy="369332"/>
          </a:xfrm>
          <a:prstGeom prst="rect">
            <a:avLst/>
          </a:prstGeom>
          <a:noFill/>
        </p:spPr>
        <p:txBody>
          <a:bodyPr wrap="none" rtlCol="0">
            <a:spAutoFit/>
          </a:bodyPr>
          <a:lstStyle/>
          <a:p>
            <a:r>
              <a:rPr lang="en-GB" sz="1800" u="sng" dirty="0"/>
              <a:t>Still Life 1922</a:t>
            </a:r>
          </a:p>
        </p:txBody>
      </p:sp>
      <p:sp>
        <p:nvSpPr>
          <p:cNvPr id="14" name="TextBox 13"/>
          <p:cNvSpPr txBox="1"/>
          <p:nvPr/>
        </p:nvSpPr>
        <p:spPr>
          <a:xfrm>
            <a:off x="8976057" y="2771808"/>
            <a:ext cx="3461818" cy="338554"/>
          </a:xfrm>
          <a:prstGeom prst="rect">
            <a:avLst/>
          </a:prstGeom>
          <a:noFill/>
        </p:spPr>
        <p:txBody>
          <a:bodyPr wrap="square" rtlCol="0">
            <a:spAutoFit/>
          </a:bodyPr>
          <a:lstStyle/>
          <a:p>
            <a:pPr algn="ctr"/>
            <a:endParaRPr lang="en-GB" sz="1600" dirty="0">
              <a:latin typeface="Blue Ridge SF" pitchFamily="2" charset="0"/>
            </a:endParaRPr>
          </a:p>
        </p:txBody>
      </p:sp>
      <p:sp>
        <p:nvSpPr>
          <p:cNvPr id="2" name="TextBox 1"/>
          <p:cNvSpPr txBox="1"/>
          <p:nvPr/>
        </p:nvSpPr>
        <p:spPr>
          <a:xfrm>
            <a:off x="270126" y="3378511"/>
            <a:ext cx="8695658" cy="1754326"/>
          </a:xfrm>
          <a:prstGeom prst="rect">
            <a:avLst/>
          </a:prstGeom>
          <a:noFill/>
        </p:spPr>
        <p:txBody>
          <a:bodyPr wrap="square" rtlCol="0">
            <a:spAutoFit/>
          </a:bodyPr>
          <a:lstStyle/>
          <a:p>
            <a:r>
              <a:rPr lang="en-GB" sz="1800" dirty="0"/>
              <a:t>An effect I noticed whilst studying Gris’ works is that, just like William Scott, as time progressed the planes that Gris works with, such as the tables and surfaces, become a lot flatter. Just like </a:t>
            </a:r>
            <a:r>
              <a:rPr lang="en-GB" sz="1800" dirty="0" smtClean="0"/>
              <a:t>Scott, </a:t>
            </a:r>
            <a:r>
              <a:rPr lang="en-GB" sz="1800" dirty="0"/>
              <a:t>perspectives start to range as surfaces tilt back whilst objects placed on it are </a:t>
            </a:r>
            <a:r>
              <a:rPr lang="en-GB" sz="1800" dirty="0" smtClean="0"/>
              <a:t>painted </a:t>
            </a:r>
            <a:r>
              <a:rPr lang="en-GB" sz="1800" dirty="0"/>
              <a:t>from different </a:t>
            </a:r>
            <a:r>
              <a:rPr lang="en-GB" sz="1800" dirty="0" smtClean="0"/>
              <a:t>angles. The sense of line and shapes of object start to become a lot simpler as time goes on and small complex fragments are replaced with larger more basic components to create overall shapes. </a:t>
            </a:r>
            <a:endParaRPr lang="en-GB" sz="1800" dirty="0"/>
          </a:p>
        </p:txBody>
      </p:sp>
      <p:pic>
        <p:nvPicPr>
          <p:cNvPr id="18" name="Picture 4" descr="vangogh_auvers2.jpg (663×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2565" y="2163845"/>
            <a:ext cx="3165309" cy="21436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272565" y="4439132"/>
            <a:ext cx="2317942" cy="369332"/>
          </a:xfrm>
          <a:prstGeom prst="rect">
            <a:avLst/>
          </a:prstGeom>
          <a:noFill/>
        </p:spPr>
        <p:txBody>
          <a:bodyPr wrap="none" rtlCol="0">
            <a:spAutoFit/>
          </a:bodyPr>
          <a:lstStyle/>
          <a:p>
            <a:r>
              <a:rPr lang="en-GB" sz="1800" u="sng" dirty="0"/>
              <a:t>Houses at </a:t>
            </a:r>
            <a:r>
              <a:rPr lang="en-GB" sz="1800" u="sng" dirty="0" err="1"/>
              <a:t>Auvers</a:t>
            </a:r>
            <a:r>
              <a:rPr lang="en-GB" sz="1800" u="sng" dirty="0"/>
              <a:t> 1890</a:t>
            </a:r>
          </a:p>
        </p:txBody>
      </p:sp>
      <p:sp>
        <p:nvSpPr>
          <p:cNvPr id="20" name="TextBox 19"/>
          <p:cNvSpPr txBox="1"/>
          <p:nvPr/>
        </p:nvSpPr>
        <p:spPr>
          <a:xfrm>
            <a:off x="270126" y="2031406"/>
            <a:ext cx="8457366" cy="1200329"/>
          </a:xfrm>
          <a:prstGeom prst="rect">
            <a:avLst/>
          </a:prstGeom>
          <a:noFill/>
        </p:spPr>
        <p:txBody>
          <a:bodyPr wrap="square" rtlCol="0">
            <a:spAutoFit/>
          </a:bodyPr>
          <a:lstStyle/>
          <a:p>
            <a:r>
              <a:rPr lang="en-GB" sz="1800" dirty="0"/>
              <a:t>Instead of the placement of object, </a:t>
            </a:r>
            <a:r>
              <a:rPr lang="en-GB" sz="1800" dirty="0" smtClean="0"/>
              <a:t>the </a:t>
            </a:r>
            <a:r>
              <a:rPr lang="en-GB" sz="1800" dirty="0"/>
              <a:t>placement of </a:t>
            </a:r>
            <a:r>
              <a:rPr lang="en-GB" sz="1800" dirty="0" smtClean="0"/>
              <a:t>sections in Gris’ paintings are </a:t>
            </a:r>
            <a:r>
              <a:rPr lang="en-GB" sz="1800" dirty="0"/>
              <a:t>significant because of the way it is arranged to create an understandable image. Like Van Gogh places his </a:t>
            </a:r>
            <a:r>
              <a:rPr lang="en-GB" sz="1800" dirty="0" err="1"/>
              <a:t>brushmarks</a:t>
            </a:r>
            <a:r>
              <a:rPr lang="en-GB" sz="1800" dirty="0"/>
              <a:t> carefully in his piece “Houses in </a:t>
            </a:r>
            <a:r>
              <a:rPr lang="en-GB" sz="1800" dirty="0" err="1"/>
              <a:t>Auvers</a:t>
            </a:r>
            <a:r>
              <a:rPr lang="en-GB" sz="1800" dirty="0"/>
              <a:t>” using an impasto technique to create shape, Gris uses small well defined fragments instead to do this. </a:t>
            </a:r>
          </a:p>
        </p:txBody>
      </p:sp>
    </p:spTree>
    <p:extLst>
      <p:ext uri="{BB962C8B-B14F-4D97-AF65-F5344CB8AC3E}">
        <p14:creationId xmlns:p14="http://schemas.microsoft.com/office/powerpoint/2010/main" val="1541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06" y="456313"/>
            <a:ext cx="11041380" cy="1855788"/>
          </a:xfrm>
        </p:spPr>
        <p:txBody>
          <a:bodyPr>
            <a:normAutofit/>
          </a:bodyPr>
          <a:lstStyle/>
          <a:p>
            <a:r>
              <a:rPr lang="en-US" sz="5400" b="1" dirty="0">
                <a:solidFill>
                  <a:schemeClr val="bg1"/>
                </a:solidFill>
                <a:latin typeface="+mn-lt"/>
              </a:rPr>
              <a:t>Ben Nicholson (1894-1982) </a:t>
            </a:r>
          </a:p>
        </p:txBody>
      </p:sp>
      <p:sp>
        <p:nvSpPr>
          <p:cNvPr id="3" name="TextBox 2"/>
          <p:cNvSpPr txBox="1"/>
          <p:nvPr/>
        </p:nvSpPr>
        <p:spPr>
          <a:xfrm>
            <a:off x="5273089" y="1965841"/>
            <a:ext cx="7464655" cy="1477328"/>
          </a:xfrm>
          <a:prstGeom prst="rect">
            <a:avLst/>
          </a:prstGeom>
          <a:noFill/>
        </p:spPr>
        <p:txBody>
          <a:bodyPr wrap="square" rtlCol="0">
            <a:spAutoFit/>
          </a:bodyPr>
          <a:lstStyle/>
          <a:p>
            <a:r>
              <a:rPr lang="en-GB" sz="1800" dirty="0"/>
              <a:t>Coming from a very artistic family with both parents and uncle being artists, Nicholson had very little formal artistic training. However, from his one term at Slade School of Fine Art in 1911 Nicholson was introduced to working with every day objects such as jugs, cups, mugs and bottles; objects which in his later life would be frequent subjects of his still life works.</a:t>
            </a:r>
          </a:p>
        </p:txBody>
      </p:sp>
      <p:sp>
        <p:nvSpPr>
          <p:cNvPr id="4" name="TextBox 3"/>
          <p:cNvSpPr txBox="1"/>
          <p:nvPr/>
        </p:nvSpPr>
        <p:spPr>
          <a:xfrm>
            <a:off x="5297483" y="3471757"/>
            <a:ext cx="7340327" cy="1477328"/>
          </a:xfrm>
          <a:prstGeom prst="rect">
            <a:avLst/>
          </a:prstGeom>
          <a:noFill/>
        </p:spPr>
        <p:txBody>
          <a:bodyPr wrap="square" rtlCol="0">
            <a:spAutoFit/>
          </a:bodyPr>
          <a:lstStyle/>
          <a:p>
            <a:r>
              <a:rPr lang="en-GB" sz="1800" dirty="0"/>
              <a:t>One of </a:t>
            </a:r>
            <a:r>
              <a:rPr lang="en-GB" sz="1800" dirty="0" smtClean="0"/>
              <a:t>the </a:t>
            </a:r>
            <a:r>
              <a:rPr lang="en-GB" sz="1800" dirty="0"/>
              <a:t>earlier works in </a:t>
            </a:r>
            <a:r>
              <a:rPr lang="en-GB" sz="1800" dirty="0" smtClean="0"/>
              <a:t>Nicholson’s career, </a:t>
            </a:r>
            <a:r>
              <a:rPr lang="en-GB" sz="1800" dirty="0"/>
              <a:t>“Bread” was painted as an experimental approach to Still Life. At this period in time Nicholson was concentrating on landscapes and this painting was an aim to move away from the sophisticated style of painting he developed earlier and from the typical style of painting his father </a:t>
            </a:r>
            <a:r>
              <a:rPr lang="en-GB" sz="1800" dirty="0" smtClean="0"/>
              <a:t>used.</a:t>
            </a:r>
            <a:endParaRPr lang="en-GB" sz="1800" dirty="0"/>
          </a:p>
        </p:txBody>
      </p:sp>
      <p:pic>
        <p:nvPicPr>
          <p:cNvPr id="3076" name="Picture 4" descr="T07955_10.jpg (1536×13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094" y="2070640"/>
            <a:ext cx="4825946" cy="43766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1578" y="6566553"/>
            <a:ext cx="1255665" cy="369332"/>
          </a:xfrm>
          <a:prstGeom prst="rect">
            <a:avLst/>
          </a:prstGeom>
          <a:noFill/>
        </p:spPr>
        <p:txBody>
          <a:bodyPr wrap="none" rtlCol="0">
            <a:spAutoFit/>
          </a:bodyPr>
          <a:lstStyle/>
          <a:p>
            <a:r>
              <a:rPr lang="en-GB" sz="1800" u="sng" dirty="0"/>
              <a:t>Bread 1922</a:t>
            </a:r>
          </a:p>
        </p:txBody>
      </p:sp>
      <p:pic>
        <p:nvPicPr>
          <p:cNvPr id="14" name="Picture 2" descr="https://c2.staticflickr.com/4/3219/4567520107_34e65d7b23_z.jpg"/>
          <p:cNvPicPr>
            <a:picLocks noChangeAspect="1" noChangeArrowheads="1"/>
          </p:cNvPicPr>
          <p:nvPr/>
        </p:nvPicPr>
        <p:blipFill rotWithShape="1">
          <a:blip r:embed="rId3">
            <a:extLst>
              <a:ext uri="{28A0092B-C50C-407E-A947-70E740481C1C}">
                <a14:useLocalDpi xmlns:a14="http://schemas.microsoft.com/office/drawing/2010/main" val="0"/>
              </a:ext>
            </a:extLst>
          </a:blip>
          <a:srcRect l="23546" t="9716" r="24155" b="13105"/>
          <a:stretch/>
        </p:blipFill>
        <p:spPr bwMode="auto">
          <a:xfrm>
            <a:off x="8616603" y="4835470"/>
            <a:ext cx="3978756" cy="4561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094" y="7420500"/>
            <a:ext cx="8096991" cy="1754326"/>
          </a:xfrm>
          <a:prstGeom prst="rect">
            <a:avLst/>
          </a:prstGeom>
          <a:noFill/>
        </p:spPr>
        <p:txBody>
          <a:bodyPr wrap="square" rtlCol="0">
            <a:spAutoFit/>
          </a:bodyPr>
          <a:lstStyle/>
          <a:p>
            <a:r>
              <a:rPr lang="en-GB" sz="1800" dirty="0"/>
              <a:t>The objects in the painting are placed almost on top of each other in the corner, giving the painting an intimate and private feel in such a small space. The fact that the loaves of bread are standing on their ends results in very strong vertical forms dominating this image with their heavy sense of line which also gives the painting a monumental atmosphere. This acts as a contrast with the almost transparent bowls where any form or line behind the object might show through. </a:t>
            </a:r>
          </a:p>
        </p:txBody>
      </p:sp>
      <p:sp>
        <p:nvSpPr>
          <p:cNvPr id="6" name="TextBox 5"/>
          <p:cNvSpPr txBox="1"/>
          <p:nvPr/>
        </p:nvSpPr>
        <p:spPr>
          <a:xfrm>
            <a:off x="5281610" y="5088929"/>
            <a:ext cx="3197663" cy="2308324"/>
          </a:xfrm>
          <a:prstGeom prst="rect">
            <a:avLst/>
          </a:prstGeom>
          <a:noFill/>
        </p:spPr>
        <p:txBody>
          <a:bodyPr wrap="square" rtlCol="0">
            <a:spAutoFit/>
          </a:bodyPr>
          <a:lstStyle/>
          <a:p>
            <a:r>
              <a:rPr lang="en-GB" sz="1800" dirty="0" smtClean="0"/>
              <a:t>I </a:t>
            </a:r>
            <a:r>
              <a:rPr lang="en-GB" sz="1800" dirty="0"/>
              <a:t>chose this painting to study first because I feel that even in his early works Nicholson shows a definite sense of line to dominate shape rather than using tone, a style he would develop as he went on in his career. </a:t>
            </a:r>
          </a:p>
        </p:txBody>
      </p:sp>
      <p:sp>
        <p:nvSpPr>
          <p:cNvPr id="9" name="TextBox 8"/>
          <p:cNvSpPr txBox="1"/>
          <p:nvPr/>
        </p:nvSpPr>
        <p:spPr>
          <a:xfrm>
            <a:off x="8665658" y="6243091"/>
            <a:ext cx="3880645" cy="2800767"/>
          </a:xfrm>
          <a:prstGeom prst="rect">
            <a:avLst/>
          </a:prstGeom>
          <a:noFill/>
        </p:spPr>
        <p:txBody>
          <a:bodyPr wrap="square" rtlCol="0">
            <a:spAutoFit/>
          </a:bodyPr>
          <a:lstStyle/>
          <a:p>
            <a:pPr algn="ctr"/>
            <a:r>
              <a:rPr lang="en-GB" sz="1600" dirty="0">
                <a:latin typeface="Blue Ridge SF" pitchFamily="2" charset="0"/>
              </a:rPr>
              <a:t>In the late 1920’s, Nicholson’s style of still life started to show more rigid structure and sense of line as he was influenced by Cubism in its last years. Due to his second marriage to Barbara Hepworth (a sculptor) in 1931, Nicholson started making frequent trips to Paris to visit the studios of Piet Mondrian, Georges Braque, Juan Gris, Picasso and other leading artists. It was under these artists influence that Nicholson was prompted in 1933 to convert to abstract art.</a:t>
            </a:r>
          </a:p>
        </p:txBody>
      </p:sp>
    </p:spTree>
    <p:extLst>
      <p:ext uri="{BB962C8B-B14F-4D97-AF65-F5344CB8AC3E}">
        <p14:creationId xmlns:p14="http://schemas.microsoft.com/office/powerpoint/2010/main" val="41199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9887023" y="4783029"/>
            <a:ext cx="2610577" cy="50270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ts val="1200"/>
              </a:lnSpc>
              <a:spcBef>
                <a:spcPts val="750"/>
              </a:spcBef>
            </a:pPr>
            <a:r>
              <a:rPr lang="en-GB" sz="18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Alice through the looking </a:t>
            </a:r>
            <a:endPar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endParaRPr>
          </a:p>
          <a:p>
            <a:pPr>
              <a:lnSpc>
                <a:spcPts val="1200"/>
              </a:lnSpc>
              <a:spcBef>
                <a:spcPts val="750"/>
              </a:spcBef>
            </a:pP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glass </a:t>
            </a:r>
            <a:r>
              <a:rPr lang="en-GB" sz="18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still </a:t>
            </a: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life</a:t>
            </a:r>
            <a:r>
              <a:rPr lang="en-GB" sz="1800"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1945</a:t>
            </a:r>
            <a:endParaRPr lang="en-GB" sz="1800" dirty="0">
              <a:solidFill>
                <a:srgbClr val="51505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17" name="TextBox 16"/>
          <p:cNvSpPr txBox="1"/>
          <p:nvPr/>
        </p:nvSpPr>
        <p:spPr>
          <a:xfrm>
            <a:off x="242657" y="2029119"/>
            <a:ext cx="7233651" cy="2031325"/>
          </a:xfrm>
          <a:prstGeom prst="rect">
            <a:avLst/>
          </a:prstGeom>
          <a:noFill/>
        </p:spPr>
        <p:txBody>
          <a:bodyPr wrap="square" rtlCol="0">
            <a:spAutoFit/>
          </a:bodyPr>
          <a:lstStyle/>
          <a:p>
            <a:r>
              <a:rPr lang="en-GB" sz="1800" dirty="0"/>
              <a:t>Works produced at this time, for example “White Relief” in 1935, shows clear geometric line using circles and rectangles with uniform colours. Vastly different to his earlier works, Nicholson starts to concentrate on the importance of line to connote shape and structure. The contrasting shapes of circles against rectangles, curves against straight lines, gives the </a:t>
            </a:r>
            <a:r>
              <a:rPr lang="en-GB" sz="1800" dirty="0" smtClean="0"/>
              <a:t>image </a:t>
            </a:r>
            <a:r>
              <a:rPr lang="en-GB" sz="1800" dirty="0"/>
              <a:t>a dynamic atmosphere but the pure white tone adds </a:t>
            </a:r>
            <a:r>
              <a:rPr lang="en-GB" sz="1800" dirty="0" smtClean="0"/>
              <a:t>an </a:t>
            </a:r>
            <a:r>
              <a:rPr lang="en-GB" sz="1800" dirty="0"/>
              <a:t>aspect of severity to the </a:t>
            </a:r>
            <a:r>
              <a:rPr lang="en-GB" sz="1800" dirty="0" smtClean="0"/>
              <a:t>composition.</a:t>
            </a:r>
            <a:endParaRPr lang="en-GB" sz="1800" dirty="0"/>
          </a:p>
        </p:txBody>
      </p:sp>
      <p:sp>
        <p:nvSpPr>
          <p:cNvPr id="18" name="TextBox 17"/>
          <p:cNvSpPr txBox="1"/>
          <p:nvPr/>
        </p:nvSpPr>
        <p:spPr>
          <a:xfrm>
            <a:off x="242658" y="7325091"/>
            <a:ext cx="1854418" cy="369332"/>
          </a:xfrm>
          <a:prstGeom prst="rect">
            <a:avLst/>
          </a:prstGeom>
          <a:noFill/>
        </p:spPr>
        <p:txBody>
          <a:bodyPr wrap="none" rtlCol="0">
            <a:spAutoFit/>
          </a:bodyPr>
          <a:lstStyle/>
          <a:p>
            <a:r>
              <a:rPr lang="en-GB" sz="1800" u="sng" dirty="0"/>
              <a:t>White Relief 1935</a:t>
            </a:r>
          </a:p>
        </p:txBody>
      </p:sp>
      <p:pic>
        <p:nvPicPr>
          <p:cNvPr id="2050" name="Picture 2" descr="https://gerryco23.files.wordpress.com/2012/02/ben-nicholson-1935-white-relief.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0" t="12956" r="8039" b="9788"/>
          <a:stretch/>
        </p:blipFill>
        <p:spPr bwMode="auto">
          <a:xfrm>
            <a:off x="242657" y="4035027"/>
            <a:ext cx="3879891" cy="30460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359752" y="3701520"/>
            <a:ext cx="3195624" cy="3130062"/>
            <a:chOff x="5904441" y="4616812"/>
            <a:chExt cx="3333806" cy="3186882"/>
          </a:xfrm>
        </p:grpSpPr>
        <p:pic>
          <p:nvPicPr>
            <p:cNvPr id="19" name="Picture 2" descr="https://c2.staticflickr.com/4/3219/4567520107_34e65d7b23_z.jpg"/>
            <p:cNvPicPr>
              <a:picLocks noChangeAspect="1" noChangeArrowheads="1"/>
            </p:cNvPicPr>
            <p:nvPr/>
          </p:nvPicPr>
          <p:blipFill rotWithShape="1">
            <a:blip r:embed="rId3">
              <a:extLst>
                <a:ext uri="{28A0092B-C50C-407E-A947-70E740481C1C}">
                  <a14:useLocalDpi xmlns:a14="http://schemas.microsoft.com/office/drawing/2010/main" val="0"/>
                </a:ext>
              </a:extLst>
            </a:blip>
            <a:srcRect l="23546" t="9716" r="24155" b="13105"/>
            <a:stretch/>
          </p:blipFill>
          <p:spPr bwMode="auto">
            <a:xfrm>
              <a:off x="5904441" y="4616812"/>
              <a:ext cx="3333806" cy="3186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6225232" y="5611844"/>
              <a:ext cx="2743181" cy="1815882"/>
            </a:xfrm>
            <a:prstGeom prst="rect">
              <a:avLst/>
            </a:prstGeom>
            <a:noFill/>
          </p:spPr>
          <p:txBody>
            <a:bodyPr wrap="square" rtlCol="0">
              <a:spAutoFit/>
            </a:bodyPr>
            <a:lstStyle/>
            <a:p>
              <a:pPr algn="ctr"/>
              <a:r>
                <a:rPr lang="en-GB" sz="1600" dirty="0" smtClean="0">
                  <a:latin typeface="Blue Ridge SF" pitchFamily="2" charset="0"/>
                </a:rPr>
                <a:t>Whilst </a:t>
              </a:r>
              <a:r>
                <a:rPr lang="en-GB" sz="1600" dirty="0">
                  <a:latin typeface="Blue Ridge SF" pitchFamily="2" charset="0"/>
                </a:rPr>
                <a:t>“White Relief” is not known as a still life piece but as a form of non-objective art, it is clear that Nicholson is only interested in very basic shape and clean line, simplifying all aspects of imagery to elemental features creating minimalism. </a:t>
              </a:r>
            </a:p>
          </p:txBody>
        </p:sp>
      </p:grpSp>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9887023" y="2029119"/>
            <a:ext cx="2763523" cy="2571511"/>
          </a:xfrm>
          <a:prstGeom prst="rect">
            <a:avLst/>
          </a:prstGeom>
          <a:noFill/>
          <a:ln>
            <a:noFill/>
          </a:ln>
        </p:spPr>
      </p:pic>
      <p:sp>
        <p:nvSpPr>
          <p:cNvPr id="20" name="TextBox 19"/>
          <p:cNvSpPr txBox="1"/>
          <p:nvPr/>
        </p:nvSpPr>
        <p:spPr>
          <a:xfrm>
            <a:off x="7717627" y="2359588"/>
            <a:ext cx="2201603" cy="4247317"/>
          </a:xfrm>
          <a:prstGeom prst="rect">
            <a:avLst/>
          </a:prstGeom>
          <a:noFill/>
        </p:spPr>
        <p:txBody>
          <a:bodyPr wrap="square" rtlCol="0">
            <a:spAutoFit/>
          </a:bodyPr>
          <a:lstStyle/>
          <a:p>
            <a:r>
              <a:rPr lang="en-GB" sz="1800" dirty="0"/>
              <a:t>After his relief artworks, in 1945 Nicholson reverted back to working with  his style of abstraction where he keeps elements of reality present. I think that the influence that Cubism had on the artist is evident from this artwork called “Alice through the looking </a:t>
            </a:r>
            <a:r>
              <a:rPr lang="en-GB" sz="1800" dirty="0" smtClean="0"/>
              <a:t>glass”.</a:t>
            </a:r>
            <a:endParaRPr lang="en-GB" sz="1800" dirty="0"/>
          </a:p>
        </p:txBody>
      </p:sp>
      <p:pic>
        <p:nvPicPr>
          <p:cNvPr id="2052" name="Picture 4" descr="Breakfast - Juan Gris - www.juangris.org"/>
          <p:cNvPicPr>
            <a:picLocks noChangeAspect="1" noChangeArrowheads="1"/>
          </p:cNvPicPr>
          <p:nvPr/>
        </p:nvPicPr>
        <p:blipFill rotWithShape="1">
          <a:blip r:embed="rId5">
            <a:extLst>
              <a:ext uri="{28A0092B-C50C-407E-A947-70E740481C1C}">
                <a14:useLocalDpi xmlns:a14="http://schemas.microsoft.com/office/drawing/2010/main" val="0"/>
              </a:ext>
            </a:extLst>
          </a:blip>
          <a:srcRect b="3357"/>
          <a:stretch/>
        </p:blipFill>
        <p:spPr bwMode="auto">
          <a:xfrm>
            <a:off x="10160548" y="5387097"/>
            <a:ext cx="2337052" cy="31632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014666" y="8708230"/>
            <a:ext cx="2676401" cy="369332"/>
          </a:xfrm>
          <a:prstGeom prst="rect">
            <a:avLst/>
          </a:prstGeom>
          <a:noFill/>
        </p:spPr>
        <p:txBody>
          <a:bodyPr wrap="square" rtlCol="0">
            <a:spAutoFit/>
          </a:bodyPr>
          <a:lstStyle/>
          <a:p>
            <a:r>
              <a:rPr lang="en-GB" sz="1800" u="sng" dirty="0" smtClean="0"/>
              <a:t>Breakfast 1914- Juan Gris</a:t>
            </a:r>
            <a:endParaRPr lang="en-GB" sz="1800" u="sng" dirty="0"/>
          </a:p>
        </p:txBody>
      </p:sp>
      <p:sp>
        <p:nvSpPr>
          <p:cNvPr id="23" name="TextBox 22"/>
          <p:cNvSpPr txBox="1"/>
          <p:nvPr/>
        </p:nvSpPr>
        <p:spPr>
          <a:xfrm>
            <a:off x="4142225" y="7031242"/>
            <a:ext cx="6018323" cy="1477328"/>
          </a:xfrm>
          <a:prstGeom prst="rect">
            <a:avLst/>
          </a:prstGeom>
          <a:noFill/>
        </p:spPr>
        <p:txBody>
          <a:bodyPr wrap="square" rtlCol="0">
            <a:spAutoFit/>
          </a:bodyPr>
          <a:lstStyle/>
          <a:p>
            <a:r>
              <a:rPr lang="en-GB" sz="1800" dirty="0" smtClean="0"/>
              <a:t>Like </a:t>
            </a:r>
            <a:r>
              <a:rPr lang="en-GB" sz="1800" dirty="0"/>
              <a:t>the cubists and Juan Gris, he relies on interpersonal line to join separate shapes together to create form. Various bold outlines of shape and minimal use of colour creates interest and drama in the composition, adding contrast to the otherwise very plain and simple format.</a:t>
            </a:r>
          </a:p>
        </p:txBody>
      </p:sp>
    </p:spTree>
    <p:extLst>
      <p:ext uri="{BB962C8B-B14F-4D97-AF65-F5344CB8AC3E}">
        <p14:creationId xmlns:p14="http://schemas.microsoft.com/office/powerpoint/2010/main" val="407222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88" y="1987419"/>
            <a:ext cx="5972768" cy="646331"/>
          </a:xfrm>
          <a:prstGeom prst="rect">
            <a:avLst/>
          </a:prstGeom>
          <a:noFill/>
        </p:spPr>
        <p:txBody>
          <a:bodyPr wrap="square" rtlCol="0">
            <a:spAutoFit/>
          </a:bodyPr>
          <a:lstStyle/>
          <a:p>
            <a:r>
              <a:rPr lang="en-GB" sz="1800" dirty="0"/>
              <a:t>In 1941, Nicholson wrote that looking at abstract paintings should be easy:</a:t>
            </a:r>
          </a:p>
        </p:txBody>
      </p:sp>
      <p:sp>
        <p:nvSpPr>
          <p:cNvPr id="3" name="TextBox 2"/>
          <p:cNvSpPr txBox="1"/>
          <p:nvPr/>
        </p:nvSpPr>
        <p:spPr>
          <a:xfrm>
            <a:off x="6767350" y="2731372"/>
            <a:ext cx="7367617" cy="2308324"/>
          </a:xfrm>
          <a:prstGeom prst="rect">
            <a:avLst/>
          </a:prstGeom>
          <a:noFill/>
        </p:spPr>
        <p:txBody>
          <a:bodyPr wrap="square" rtlCol="0">
            <a:spAutoFit/>
          </a:bodyPr>
          <a:lstStyle/>
          <a:p>
            <a:r>
              <a:rPr lang="en-GB" sz="2400" b="1" i="1" dirty="0"/>
              <a:t>“There is no need to concentrate;</a:t>
            </a:r>
          </a:p>
          <a:p>
            <a:r>
              <a:rPr lang="en-GB" sz="2400" b="1" i="1" dirty="0"/>
              <a:t>                            it becomes a part of living. </a:t>
            </a:r>
          </a:p>
          <a:p>
            <a:r>
              <a:rPr lang="en-GB" sz="2400" b="1" i="1" dirty="0"/>
              <a:t>I think that so far from being a limited</a:t>
            </a:r>
          </a:p>
          <a:p>
            <a:r>
              <a:rPr lang="en-GB" sz="2400" b="1" i="1" dirty="0"/>
              <a:t>     expression, understood by a few,</a:t>
            </a:r>
          </a:p>
          <a:p>
            <a:r>
              <a:rPr lang="en-GB" sz="2400" b="1" i="1" dirty="0"/>
              <a:t>            abstract art is a powerful, unlimited</a:t>
            </a:r>
          </a:p>
          <a:p>
            <a:r>
              <a:rPr lang="en-GB" sz="2400" b="1" i="1" dirty="0"/>
              <a:t>                     and universal language.”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1973" y="5137319"/>
            <a:ext cx="3262854" cy="4130667"/>
          </a:xfrm>
          <a:prstGeom prst="rect">
            <a:avLst/>
          </a:prstGeom>
          <a:noFill/>
          <a:ln>
            <a:noFill/>
          </a:ln>
        </p:spPr>
      </p:pic>
      <p:sp>
        <p:nvSpPr>
          <p:cNvPr id="5" name="TextBox 4"/>
          <p:cNvSpPr txBox="1"/>
          <p:nvPr/>
        </p:nvSpPr>
        <p:spPr>
          <a:xfrm>
            <a:off x="3993861" y="5978363"/>
            <a:ext cx="5398112" cy="2585323"/>
          </a:xfrm>
          <a:prstGeom prst="rect">
            <a:avLst/>
          </a:prstGeom>
          <a:noFill/>
        </p:spPr>
        <p:txBody>
          <a:bodyPr wrap="square" rtlCol="0">
            <a:spAutoFit/>
          </a:bodyPr>
          <a:lstStyle/>
          <a:p>
            <a:r>
              <a:rPr lang="en-GB" sz="1800" dirty="0"/>
              <a:t>Studying his drawings later on in his career, it is noticeable that he </a:t>
            </a:r>
            <a:r>
              <a:rPr lang="en-GB" sz="1800" dirty="0" smtClean="0"/>
              <a:t>strips </a:t>
            </a:r>
            <a:r>
              <a:rPr lang="en-GB" sz="1800" dirty="0"/>
              <a:t>away some </a:t>
            </a:r>
            <a:r>
              <a:rPr lang="en-GB" sz="1800" dirty="0" smtClean="0"/>
              <a:t>basic elemental </a:t>
            </a:r>
            <a:r>
              <a:rPr lang="en-GB" sz="1800" dirty="0"/>
              <a:t>aspects of art including colour </a:t>
            </a:r>
            <a:r>
              <a:rPr lang="en-GB" sz="1800" dirty="0" smtClean="0"/>
              <a:t>and depth </a:t>
            </a:r>
            <a:r>
              <a:rPr lang="en-GB" sz="1800" dirty="0"/>
              <a:t>to leave line, very simple form and space, for example, in “Vertical Stripe”. A few shapes are still recognisable  for example there is an outline of a cup or mug and something that looks like a pepper grinder but there is no indication as to </a:t>
            </a:r>
            <a:r>
              <a:rPr lang="en-GB" sz="1800" dirty="0" smtClean="0"/>
              <a:t>whether they or the environment were particularly </a:t>
            </a:r>
            <a:r>
              <a:rPr lang="en-GB" sz="1800" dirty="0"/>
              <a:t>significant to </a:t>
            </a:r>
            <a:r>
              <a:rPr lang="en-GB" sz="1800" dirty="0" smtClean="0"/>
              <a:t>Nicholson or </a:t>
            </a:r>
            <a:r>
              <a:rPr lang="en-GB" sz="1800" dirty="0"/>
              <a:t>not. </a:t>
            </a:r>
          </a:p>
        </p:txBody>
      </p:sp>
      <p:sp>
        <p:nvSpPr>
          <p:cNvPr id="6" name="TextBox 5"/>
          <p:cNvSpPr txBox="1"/>
          <p:nvPr/>
        </p:nvSpPr>
        <p:spPr>
          <a:xfrm>
            <a:off x="7203975" y="5554459"/>
            <a:ext cx="2016321" cy="369332"/>
          </a:xfrm>
          <a:prstGeom prst="rect">
            <a:avLst/>
          </a:prstGeom>
          <a:noFill/>
        </p:spPr>
        <p:txBody>
          <a:bodyPr wrap="none" rtlCol="0">
            <a:spAutoFit/>
          </a:bodyPr>
          <a:lstStyle/>
          <a:p>
            <a:r>
              <a:rPr lang="en-GB" sz="1800" u="sng" dirty="0"/>
              <a:t>Vertical Stripe 1972</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72296" y="1997732"/>
            <a:ext cx="3164368" cy="2847893"/>
          </a:xfrm>
          <a:prstGeom prst="rect">
            <a:avLst/>
          </a:prstGeom>
          <a:noFill/>
          <a:ln>
            <a:noFill/>
          </a:ln>
        </p:spPr>
      </p:pic>
      <p:pic>
        <p:nvPicPr>
          <p:cNvPr id="8" name="Picture 5"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76" y="5651447"/>
            <a:ext cx="3535408" cy="2742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174373" y="8545733"/>
            <a:ext cx="1419225"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a:solidFill>
                  <a:srgbClr val="515050"/>
                </a:solidFill>
                <a:ea typeface="MS Mincho" panose="02020609040205080304" pitchFamily="49" charset="-128"/>
                <a:cs typeface="Times New Roman" panose="02020603050405020304" pitchFamily="18" charset="0"/>
              </a:rPr>
              <a:t>Table Still Life, 1951- Scott</a:t>
            </a:r>
            <a:endParaRPr lang="en-GB" sz="1800" dirty="0">
              <a:solidFill>
                <a:srgbClr val="515050"/>
              </a:solidFill>
              <a:ea typeface="MS Mincho" panose="02020609040205080304" pitchFamily="49" charset="-128"/>
              <a:cs typeface="Times New Roman" panose="02020603050405020304" pitchFamily="18" charset="0"/>
            </a:endParaRPr>
          </a:p>
        </p:txBody>
      </p:sp>
      <p:sp>
        <p:nvSpPr>
          <p:cNvPr id="10" name="TextBox 9"/>
          <p:cNvSpPr txBox="1"/>
          <p:nvPr/>
        </p:nvSpPr>
        <p:spPr>
          <a:xfrm>
            <a:off x="4081118" y="1997732"/>
            <a:ext cx="2427298" cy="3970318"/>
          </a:xfrm>
          <a:prstGeom prst="rect">
            <a:avLst/>
          </a:prstGeom>
          <a:noFill/>
        </p:spPr>
        <p:txBody>
          <a:bodyPr wrap="square" rtlCol="0">
            <a:spAutoFit/>
          </a:bodyPr>
          <a:lstStyle/>
          <a:p>
            <a:r>
              <a:rPr lang="en-GB" sz="1800" dirty="0" smtClean="0"/>
              <a:t>Compared </a:t>
            </a:r>
            <a:r>
              <a:rPr lang="en-GB" sz="1800" dirty="0"/>
              <a:t>to “Bread” which was done 1922 this painting done in 1945 has a flattened table plane as opposed to one with a strong sense of angular perspective. Like Scott, Nicholson’s plane for the still life has tilted back and his still life objects are drawn on as if viewed sideways on a table.</a:t>
            </a:r>
          </a:p>
        </p:txBody>
      </p:sp>
      <p:sp>
        <p:nvSpPr>
          <p:cNvPr id="11" name="Text Box 2"/>
          <p:cNvSpPr txBox="1">
            <a:spLocks noChangeArrowheads="1"/>
          </p:cNvSpPr>
          <p:nvPr/>
        </p:nvSpPr>
        <p:spPr bwMode="auto">
          <a:xfrm>
            <a:off x="115099" y="4997185"/>
            <a:ext cx="3878762" cy="50270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ts val="1200"/>
              </a:lnSpc>
              <a:spcBef>
                <a:spcPts val="750"/>
              </a:spcBef>
            </a:pPr>
            <a:r>
              <a:rPr lang="en-GB" sz="18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Alice through the looking </a:t>
            </a: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glass </a:t>
            </a:r>
            <a:r>
              <a:rPr lang="en-GB" sz="18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still </a:t>
            </a: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life</a:t>
            </a:r>
          </a:p>
          <a:p>
            <a:pPr>
              <a:lnSpc>
                <a:spcPts val="1200"/>
              </a:lnSpc>
              <a:spcBef>
                <a:spcPts val="750"/>
              </a:spcBef>
            </a:pPr>
            <a:r>
              <a:rPr lang="en-GB" sz="1800"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8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1945</a:t>
            </a:r>
            <a:endParaRPr lang="en-GB" sz="1800" dirty="0">
              <a:solidFill>
                <a:srgbClr val="515050"/>
              </a:solidFill>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4305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0896" y="912432"/>
            <a:ext cx="12490704" cy="993775"/>
          </a:xfrm>
        </p:spPr>
        <p:txBody>
          <a:bodyPr>
            <a:normAutofit/>
          </a:bodyPr>
          <a:lstStyle/>
          <a:p>
            <a:r>
              <a:rPr lang="en-US" sz="5400" b="1" dirty="0">
                <a:solidFill>
                  <a:schemeClr val="bg1"/>
                </a:solidFill>
                <a:latin typeface="+mn-lt"/>
              </a:rPr>
              <a:t>Sotto Voce- Dominique </a:t>
            </a:r>
            <a:r>
              <a:rPr lang="en-US" sz="5400" b="1" dirty="0" err="1">
                <a:solidFill>
                  <a:schemeClr val="bg1"/>
                </a:solidFill>
                <a:latin typeface="+mn-lt"/>
              </a:rPr>
              <a:t>Lévy</a:t>
            </a:r>
            <a:r>
              <a:rPr lang="en-US" sz="5400" b="1" dirty="0">
                <a:solidFill>
                  <a:schemeClr val="bg1"/>
                </a:solidFill>
                <a:latin typeface="+mn-lt"/>
              </a:rPr>
              <a:t> Gallery</a:t>
            </a:r>
          </a:p>
        </p:txBody>
      </p:sp>
      <p:sp>
        <p:nvSpPr>
          <p:cNvPr id="3" name="TextBox 2"/>
          <p:cNvSpPr txBox="1"/>
          <p:nvPr/>
        </p:nvSpPr>
        <p:spPr>
          <a:xfrm>
            <a:off x="310897" y="1962580"/>
            <a:ext cx="10027616" cy="1569660"/>
          </a:xfrm>
          <a:prstGeom prst="rect">
            <a:avLst/>
          </a:prstGeom>
          <a:noFill/>
        </p:spPr>
        <p:txBody>
          <a:bodyPr wrap="square" rtlCol="0">
            <a:spAutoFit/>
          </a:bodyPr>
          <a:lstStyle/>
          <a:p>
            <a:r>
              <a:rPr lang="en-GB" sz="1600" dirty="0"/>
              <a:t>Exploring the idea of  line and space in the Still Life works of the artists that I have chosen,  I visited a gallery in London called Sotto Voce, an exhibition uniting artists working with abstract white reliefs. Concentrating on the progression of abstract white reliefs geographically and through time, this exhibition was focused on </a:t>
            </a:r>
            <a:r>
              <a:rPr lang="en-GB" sz="1600" dirty="0" smtClean="0"/>
              <a:t>the </a:t>
            </a:r>
            <a:r>
              <a:rPr lang="en-GB" sz="1600" dirty="0"/>
              <a:t>time period between the 1930’s and 1970’s. Whilst all artworks were “White Reliefs” the exhibited artists ranged from a variety of movements such as Surrealism, the Zero Group, </a:t>
            </a:r>
            <a:r>
              <a:rPr lang="en-GB" sz="1600" dirty="0" err="1"/>
              <a:t>Spatialism</a:t>
            </a:r>
            <a:r>
              <a:rPr lang="en-GB" sz="1600" dirty="0"/>
              <a:t>, Minimalism, Conceptual Art and Constructivism and they were at the forefront of their respective movements.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371" t="8708" b="26257"/>
          <a:stretch/>
        </p:blipFill>
        <p:spPr>
          <a:xfrm>
            <a:off x="10338513" y="2052541"/>
            <a:ext cx="2186006" cy="2732258"/>
          </a:xfrm>
          <a:prstGeom prst="rect">
            <a:avLst/>
          </a:prstGeom>
        </p:spPr>
      </p:pic>
      <p:sp>
        <p:nvSpPr>
          <p:cNvPr id="10" name="TextBox 9"/>
          <p:cNvSpPr txBox="1"/>
          <p:nvPr/>
        </p:nvSpPr>
        <p:spPr>
          <a:xfrm>
            <a:off x="9704395" y="4846709"/>
            <a:ext cx="2983189" cy="307777"/>
          </a:xfrm>
          <a:prstGeom prst="rect">
            <a:avLst/>
          </a:prstGeom>
          <a:noFill/>
        </p:spPr>
        <p:txBody>
          <a:bodyPr wrap="none" rtlCol="0">
            <a:spAutoFit/>
          </a:bodyPr>
          <a:lstStyle/>
          <a:p>
            <a:r>
              <a:rPr lang="en-GB" sz="1400" u="sng" dirty="0"/>
              <a:t>Lucio Fontana- </a:t>
            </a:r>
            <a:r>
              <a:rPr lang="en-GB" sz="1400" u="sng" dirty="0" err="1"/>
              <a:t>Concetto</a:t>
            </a:r>
            <a:r>
              <a:rPr lang="en-GB" sz="1400" u="sng" dirty="0"/>
              <a:t> </a:t>
            </a:r>
            <a:r>
              <a:rPr lang="en-GB" sz="1400" u="sng" dirty="0" err="1"/>
              <a:t>spaziale</a:t>
            </a:r>
            <a:r>
              <a:rPr lang="en-GB" sz="1400" u="sng" dirty="0"/>
              <a:t> 1964</a:t>
            </a:r>
          </a:p>
        </p:txBody>
      </p:sp>
      <p:sp>
        <p:nvSpPr>
          <p:cNvPr id="5" name="TextBox 4"/>
          <p:cNvSpPr txBox="1"/>
          <p:nvPr/>
        </p:nvSpPr>
        <p:spPr>
          <a:xfrm>
            <a:off x="0" y="3678574"/>
            <a:ext cx="10885094" cy="1631216"/>
          </a:xfrm>
          <a:prstGeom prst="rect">
            <a:avLst/>
          </a:prstGeom>
          <a:noFill/>
        </p:spPr>
        <p:txBody>
          <a:bodyPr wrap="square" rtlCol="0">
            <a:spAutoFit/>
          </a:bodyPr>
          <a:lstStyle/>
          <a:p>
            <a:r>
              <a:rPr lang="en-GB" sz="2000" b="1" dirty="0" smtClean="0"/>
              <a:t>    “</a:t>
            </a:r>
            <a:r>
              <a:rPr lang="en-GB" sz="2000" b="1" dirty="0"/>
              <a:t>While the white palette may give the works a soft voice, </a:t>
            </a:r>
            <a:r>
              <a:rPr lang="en-GB" sz="2000" b="1" dirty="0" smtClean="0"/>
              <a:t>their </a:t>
            </a:r>
            <a:r>
              <a:rPr lang="en-GB" sz="2000" b="1" dirty="0"/>
              <a:t>messages are loud and clear</a:t>
            </a:r>
            <a:r>
              <a:rPr lang="en-GB" sz="2000" b="1" dirty="0" smtClean="0"/>
              <a:t>,</a:t>
            </a:r>
          </a:p>
          <a:p>
            <a:r>
              <a:rPr lang="en-GB" sz="2000" b="1" dirty="0" smtClean="0"/>
              <a:t>                             whether </a:t>
            </a:r>
            <a:r>
              <a:rPr lang="en-GB" sz="2000" b="1" dirty="0"/>
              <a:t>they are cries of hope, </a:t>
            </a:r>
            <a:endParaRPr lang="en-GB" sz="2000" b="1" dirty="0" smtClean="0"/>
          </a:p>
          <a:p>
            <a:r>
              <a:rPr lang="en-GB" sz="2000" b="1" dirty="0"/>
              <a:t> </a:t>
            </a:r>
            <a:r>
              <a:rPr lang="en-GB" sz="2000" b="1" dirty="0" smtClean="0"/>
              <a:t>                                                                an </a:t>
            </a:r>
            <a:r>
              <a:rPr lang="en-GB" sz="2000" b="1" dirty="0"/>
              <a:t>attempt at nothingness, </a:t>
            </a:r>
            <a:endParaRPr lang="en-GB" sz="2000" b="1" dirty="0" smtClean="0"/>
          </a:p>
          <a:p>
            <a:r>
              <a:rPr lang="en-GB" sz="2000" b="1" dirty="0"/>
              <a:t> </a:t>
            </a:r>
            <a:r>
              <a:rPr lang="en-GB" sz="2000" b="1" dirty="0" smtClean="0"/>
              <a:t>                                                                             an </a:t>
            </a:r>
            <a:r>
              <a:rPr lang="en-GB" sz="2000" b="1" dirty="0"/>
              <a:t>expression of aesthetic idealism</a:t>
            </a:r>
            <a:r>
              <a:rPr lang="en-GB" sz="2000" b="1" dirty="0" smtClean="0"/>
              <a:t>,</a:t>
            </a:r>
          </a:p>
          <a:p>
            <a:r>
              <a:rPr lang="en-GB" sz="2000" b="1" dirty="0"/>
              <a:t> </a:t>
            </a:r>
            <a:r>
              <a:rPr lang="en-GB" sz="2000" b="1" dirty="0" smtClean="0"/>
              <a:t>                                                                                                    </a:t>
            </a:r>
            <a:r>
              <a:rPr lang="en-GB" sz="2000" b="1" dirty="0"/>
              <a:t>or a surge towards transcendence.”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655" t="11503" r="5086" b="26126"/>
          <a:stretch/>
        </p:blipFill>
        <p:spPr>
          <a:xfrm>
            <a:off x="7320234" y="5720566"/>
            <a:ext cx="2298310" cy="2958399"/>
          </a:xfrm>
          <a:prstGeom prst="rect">
            <a:avLst/>
          </a:prstGeom>
        </p:spPr>
      </p:pic>
      <p:sp>
        <p:nvSpPr>
          <p:cNvPr id="9" name="TextBox 8"/>
          <p:cNvSpPr txBox="1"/>
          <p:nvPr/>
        </p:nvSpPr>
        <p:spPr>
          <a:xfrm>
            <a:off x="6658228" y="8941912"/>
            <a:ext cx="2849113" cy="307777"/>
          </a:xfrm>
          <a:prstGeom prst="rect">
            <a:avLst/>
          </a:prstGeom>
          <a:noFill/>
        </p:spPr>
        <p:txBody>
          <a:bodyPr wrap="none" rtlCol="0">
            <a:spAutoFit/>
          </a:bodyPr>
          <a:lstStyle/>
          <a:p>
            <a:r>
              <a:rPr lang="en-GB" sz="1400" u="sng" dirty="0"/>
              <a:t>Sergio Camargo- Untitled (288) 1970</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669" t="9252" r="8825" b="26803"/>
          <a:stretch/>
        </p:blipFill>
        <p:spPr>
          <a:xfrm>
            <a:off x="10338514" y="5616249"/>
            <a:ext cx="2059188" cy="3186797"/>
          </a:xfrm>
          <a:prstGeom prst="rect">
            <a:avLst/>
          </a:prstGeom>
        </p:spPr>
      </p:pic>
      <p:sp>
        <p:nvSpPr>
          <p:cNvPr id="12" name="TextBox 11"/>
          <p:cNvSpPr txBox="1"/>
          <p:nvPr/>
        </p:nvSpPr>
        <p:spPr>
          <a:xfrm>
            <a:off x="9519932" y="8941912"/>
            <a:ext cx="3281668" cy="307777"/>
          </a:xfrm>
          <a:prstGeom prst="rect">
            <a:avLst/>
          </a:prstGeom>
          <a:noFill/>
        </p:spPr>
        <p:txBody>
          <a:bodyPr wrap="none" rtlCol="0">
            <a:spAutoFit/>
          </a:bodyPr>
          <a:lstStyle/>
          <a:p>
            <a:r>
              <a:rPr lang="en-GB" sz="1400" u="sng" dirty="0"/>
              <a:t>Lolo </a:t>
            </a:r>
            <a:r>
              <a:rPr lang="en-GB" sz="1400" u="sng" dirty="0" err="1"/>
              <a:t>Soldevilla</a:t>
            </a:r>
            <a:r>
              <a:rPr lang="en-GB" sz="1400" u="sng" dirty="0"/>
              <a:t>- </a:t>
            </a:r>
            <a:r>
              <a:rPr lang="en-GB" sz="1400" u="sng" dirty="0" err="1"/>
              <a:t>Composicio</a:t>
            </a:r>
            <a:r>
              <a:rPr lang="en-GB" sz="1400" u="sng" dirty="0"/>
              <a:t> Concreta-1955</a:t>
            </a:r>
          </a:p>
        </p:txBody>
      </p:sp>
      <p:sp>
        <p:nvSpPr>
          <p:cNvPr id="13" name="TextBox 12"/>
          <p:cNvSpPr txBox="1"/>
          <p:nvPr/>
        </p:nvSpPr>
        <p:spPr>
          <a:xfrm>
            <a:off x="395126" y="4784799"/>
            <a:ext cx="3647713" cy="4770537"/>
          </a:xfrm>
          <a:prstGeom prst="rect">
            <a:avLst/>
          </a:prstGeom>
          <a:noFill/>
        </p:spPr>
        <p:txBody>
          <a:bodyPr wrap="square" rtlCol="0">
            <a:spAutoFit/>
          </a:bodyPr>
          <a:lstStyle/>
          <a:p>
            <a:r>
              <a:rPr lang="en-GB" sz="1600" dirty="0"/>
              <a:t>Linking back to the main title of </a:t>
            </a:r>
            <a:r>
              <a:rPr lang="en-GB" sz="1600" dirty="0" smtClean="0"/>
              <a:t>“Significance of Objects and their Placement”, </a:t>
            </a:r>
            <a:r>
              <a:rPr lang="en-GB" sz="1600" dirty="0"/>
              <a:t>while this exhibition doesn’t address the title directly, I have found that throughout all the artworks I have analysed  line and spacing was a key factor to the structure of an overall composition. Once you have stripped the artwork of all basic artistic principles like colour, tone and depth,  I have found that the placement of line is just as important as the placement of the object it is defining. White Reliefs show only the elemental and basic aspects of art and the contrasts between the differing styles of rhythm for example between Sergio Camargo and Lolo </a:t>
            </a:r>
            <a:r>
              <a:rPr lang="en-GB" sz="1600" dirty="0" err="1"/>
              <a:t>Soldevilla</a:t>
            </a:r>
            <a:r>
              <a:rPr lang="en-GB" sz="1600" dirty="0"/>
              <a:t> shows that the idea of division of line and structure varies between artist to artist. </a:t>
            </a:r>
          </a:p>
        </p:txBody>
      </p:sp>
      <p:sp>
        <p:nvSpPr>
          <p:cNvPr id="14" name="TextBox 13"/>
          <p:cNvSpPr txBox="1"/>
          <p:nvPr/>
        </p:nvSpPr>
        <p:spPr>
          <a:xfrm>
            <a:off x="4042839" y="5416626"/>
            <a:ext cx="2719051" cy="4031873"/>
          </a:xfrm>
          <a:prstGeom prst="rect">
            <a:avLst/>
          </a:prstGeom>
          <a:noFill/>
        </p:spPr>
        <p:txBody>
          <a:bodyPr wrap="square" rtlCol="0">
            <a:spAutoFit/>
          </a:bodyPr>
          <a:lstStyle/>
          <a:p>
            <a:r>
              <a:rPr lang="en-GB" sz="1600" dirty="0"/>
              <a:t>Sergio Camargo studied under Lucio Fontana, however, I think that their styles are drastically different. Camargo’s experimentations with abstraction led to the creation of  his archetypal white reliefs which compromised of painted wooden cylindrical elements where the spirals fill up the frame, evoking a movement from the individual part to the multiple whole, floating in a dimension between painting and sculpture. </a:t>
            </a:r>
          </a:p>
        </p:txBody>
      </p:sp>
    </p:spTree>
    <p:extLst>
      <p:ext uri="{BB962C8B-B14F-4D97-AF65-F5344CB8AC3E}">
        <p14:creationId xmlns:p14="http://schemas.microsoft.com/office/powerpoint/2010/main" val="28225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887" t="5171" b="39591"/>
          <a:stretch/>
        </p:blipFill>
        <p:spPr>
          <a:xfrm>
            <a:off x="728082" y="2073754"/>
            <a:ext cx="3696605" cy="390396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94" t="8899" r="4193" b="34125"/>
          <a:stretch/>
        </p:blipFill>
        <p:spPr>
          <a:xfrm>
            <a:off x="5041369" y="2073753"/>
            <a:ext cx="3057682" cy="3876096"/>
          </a:xfrm>
          <a:prstGeom prst="rect">
            <a:avLst/>
          </a:prstGeom>
        </p:spPr>
      </p:pic>
      <p:sp>
        <p:nvSpPr>
          <p:cNvPr id="7" name="TextBox 6"/>
          <p:cNvSpPr txBox="1"/>
          <p:nvPr/>
        </p:nvSpPr>
        <p:spPr>
          <a:xfrm>
            <a:off x="535884" y="6165168"/>
            <a:ext cx="3743717" cy="307777"/>
          </a:xfrm>
          <a:prstGeom prst="rect">
            <a:avLst/>
          </a:prstGeom>
          <a:noFill/>
        </p:spPr>
        <p:txBody>
          <a:bodyPr wrap="none" rtlCol="0">
            <a:spAutoFit/>
          </a:bodyPr>
          <a:lstStyle/>
          <a:p>
            <a:r>
              <a:rPr lang="en-GB" sz="1400" u="sng" dirty="0" err="1"/>
              <a:t>Ascanio</a:t>
            </a:r>
            <a:r>
              <a:rPr lang="en-GB" sz="1400" u="sng" dirty="0"/>
              <a:t> </a:t>
            </a:r>
            <a:r>
              <a:rPr lang="en-GB" sz="1400" u="sng" dirty="0" err="1"/>
              <a:t>Mmm</a:t>
            </a:r>
            <a:r>
              <a:rPr lang="en-GB" sz="1400" u="sng" dirty="0"/>
              <a:t>- </a:t>
            </a:r>
            <a:r>
              <a:rPr lang="en-GB" sz="1400" u="sng" dirty="0" err="1"/>
              <a:t>Relevo</a:t>
            </a:r>
            <a:r>
              <a:rPr lang="en-GB" sz="1400" u="sng" dirty="0"/>
              <a:t> </a:t>
            </a:r>
            <a:r>
              <a:rPr lang="en-GB" sz="1400" u="sng" dirty="0" err="1"/>
              <a:t>Quadrados</a:t>
            </a:r>
            <a:r>
              <a:rPr lang="en-GB" sz="1400" u="sng" dirty="0"/>
              <a:t> 23  1968-2006</a:t>
            </a:r>
          </a:p>
        </p:txBody>
      </p:sp>
      <p:sp>
        <p:nvSpPr>
          <p:cNvPr id="8" name="TextBox 7"/>
          <p:cNvSpPr txBox="1"/>
          <p:nvPr/>
        </p:nvSpPr>
        <p:spPr>
          <a:xfrm>
            <a:off x="4932189" y="6178530"/>
            <a:ext cx="2233881" cy="307777"/>
          </a:xfrm>
          <a:prstGeom prst="rect">
            <a:avLst/>
          </a:prstGeom>
          <a:noFill/>
        </p:spPr>
        <p:txBody>
          <a:bodyPr wrap="none" rtlCol="0">
            <a:spAutoFit/>
          </a:bodyPr>
          <a:lstStyle/>
          <a:p>
            <a:r>
              <a:rPr lang="en-GB" sz="1400" u="sng" dirty="0"/>
              <a:t>Gunther </a:t>
            </a:r>
            <a:r>
              <a:rPr lang="en-GB" sz="1400" u="sng" dirty="0" err="1"/>
              <a:t>Uecker</a:t>
            </a:r>
            <a:r>
              <a:rPr lang="en-GB" sz="1400" u="sng" dirty="0"/>
              <a:t>- Wind 2009</a:t>
            </a: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5766" b="30993"/>
          <a:stretch/>
        </p:blipFill>
        <p:spPr>
          <a:xfrm>
            <a:off x="8622877" y="2073755"/>
            <a:ext cx="3442858" cy="3876093"/>
          </a:xfrm>
          <a:prstGeom prst="rect">
            <a:avLst/>
          </a:prstGeom>
        </p:spPr>
      </p:pic>
      <p:sp>
        <p:nvSpPr>
          <p:cNvPr id="10" name="TextBox 9"/>
          <p:cNvSpPr txBox="1"/>
          <p:nvPr/>
        </p:nvSpPr>
        <p:spPr>
          <a:xfrm>
            <a:off x="8622877" y="6178529"/>
            <a:ext cx="1835502" cy="307777"/>
          </a:xfrm>
          <a:prstGeom prst="rect">
            <a:avLst/>
          </a:prstGeom>
          <a:noFill/>
        </p:spPr>
        <p:txBody>
          <a:bodyPr wrap="none" rtlCol="0">
            <a:spAutoFit/>
          </a:bodyPr>
          <a:lstStyle/>
          <a:p>
            <a:r>
              <a:rPr lang="en-GB" sz="1400" u="sng" dirty="0"/>
              <a:t>Pol Bury- Erectile 1959</a:t>
            </a:r>
          </a:p>
        </p:txBody>
      </p:sp>
      <p:sp>
        <p:nvSpPr>
          <p:cNvPr id="2" name="TextBox 1"/>
          <p:cNvSpPr txBox="1"/>
          <p:nvPr/>
        </p:nvSpPr>
        <p:spPr>
          <a:xfrm>
            <a:off x="535884" y="6714985"/>
            <a:ext cx="12032268" cy="1815882"/>
          </a:xfrm>
          <a:prstGeom prst="rect">
            <a:avLst/>
          </a:prstGeom>
          <a:noFill/>
        </p:spPr>
        <p:txBody>
          <a:bodyPr wrap="none" rtlCol="0">
            <a:spAutoFit/>
          </a:bodyPr>
          <a:lstStyle/>
          <a:p>
            <a:r>
              <a:rPr lang="en-GB" sz="1600" dirty="0"/>
              <a:t>Observing the exhibition and the various interpretations of use of line from each artist, I was intrigued see how each artist perceives</a:t>
            </a:r>
          </a:p>
          <a:p>
            <a:r>
              <a:rPr lang="en-GB" sz="1600" dirty="0"/>
              <a:t>the balance of line. For example Gunther </a:t>
            </a:r>
            <a:r>
              <a:rPr lang="en-GB" sz="1600" dirty="0" err="1"/>
              <a:t>Uecker’s</a:t>
            </a:r>
            <a:r>
              <a:rPr lang="en-GB" sz="1600" dirty="0"/>
              <a:t> “Wind” was an ever-changing spectacle, leaving the observer transfixed and entranced </a:t>
            </a:r>
          </a:p>
          <a:p>
            <a:r>
              <a:rPr lang="en-GB" sz="1600" dirty="0"/>
              <a:t>by the simple placement of nails on a wooden board to envision energetic wind currents. Compared to Pol </a:t>
            </a:r>
            <a:r>
              <a:rPr lang="en-GB" sz="1600" dirty="0" err="1"/>
              <a:t>Bury’s</a:t>
            </a:r>
            <a:r>
              <a:rPr lang="en-GB" sz="1600" dirty="0"/>
              <a:t> “Erectile” which was formed </a:t>
            </a:r>
          </a:p>
          <a:p>
            <a:r>
              <a:rPr lang="en-GB" sz="1600" dirty="0"/>
              <a:t>of only wire on white board I thought that “Wind” was a lot busier </a:t>
            </a:r>
            <a:r>
              <a:rPr lang="en-GB" sz="1600" dirty="0" smtClean="0"/>
              <a:t>and created a 3D effect where as </a:t>
            </a:r>
            <a:r>
              <a:rPr lang="en-GB" sz="1600" dirty="0"/>
              <a:t>the thin wire used by Pol Bury </a:t>
            </a:r>
          </a:p>
          <a:p>
            <a:r>
              <a:rPr lang="en-GB" sz="1600" dirty="0"/>
              <a:t>added a heightened sense of delicacy where the light cast shadow on it causing double </a:t>
            </a:r>
            <a:r>
              <a:rPr lang="en-GB" sz="1600" dirty="0" smtClean="0"/>
              <a:t>thin </a:t>
            </a:r>
            <a:r>
              <a:rPr lang="en-GB" sz="1600" dirty="0"/>
              <a:t>dark lines to appear on the white board,</a:t>
            </a:r>
          </a:p>
          <a:p>
            <a:r>
              <a:rPr lang="en-GB" sz="1600" dirty="0"/>
              <a:t>giving another sense of illusion. In all of these artworks I found that the placement of light was crucial to the emotion evoked by the piece. </a:t>
            </a:r>
          </a:p>
          <a:p>
            <a:r>
              <a:rPr lang="en-GB" sz="1600" dirty="0"/>
              <a:t>Though simple in colour I found that a lot of emotion was conveyed  through placement of line.</a:t>
            </a:r>
          </a:p>
        </p:txBody>
      </p:sp>
    </p:spTree>
    <p:extLst>
      <p:ext uri="{BB962C8B-B14F-4D97-AF65-F5344CB8AC3E}">
        <p14:creationId xmlns:p14="http://schemas.microsoft.com/office/powerpoint/2010/main" val="216097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632" y="3768786"/>
            <a:ext cx="10322872" cy="3529055"/>
          </a:xfrm>
        </p:spPr>
        <p:txBody>
          <a:bodyPr>
            <a:normAutofit/>
          </a:bodyPr>
          <a:lstStyle/>
          <a:p>
            <a:pPr marL="82296" indent="0">
              <a:buNone/>
            </a:pPr>
            <a:r>
              <a:rPr lang="en-GB" sz="2000" dirty="0" smtClean="0"/>
              <a:t>Exploring and experimenting in my practical coursework, I started to be interested in the various perspectives artists have taken on the subject of Still Life. From doing this I have decided to concentrate on a title of “Significance of Object and their Placement”. Having started to develop my sense of understanding of artist's techniques in my coursework, in this written project I want to study the history of Still Life and its developing style through the ages by examining paintings of Still Life. I aim to analyse in depth various artists’ Still Life works from different points in their life to find similarities and differences in their own styles over time. This is to determine what their individual concerns and interests were with the  “Significance of Objects and their Placement”. Looking broadly at the history of the genre of “Still Life” I would like to compare and contrast the artist’s work I have chosen and to see the development of Still Life over time. </a:t>
            </a:r>
          </a:p>
          <a:p>
            <a:pPr marL="0" indent="0">
              <a:buNone/>
            </a:pPr>
            <a:endParaRPr lang="en-US" sz="2000" dirty="0"/>
          </a:p>
        </p:txBody>
      </p:sp>
      <p:sp>
        <p:nvSpPr>
          <p:cNvPr id="5" name="TextBox 4"/>
          <p:cNvSpPr txBox="1"/>
          <p:nvPr/>
        </p:nvSpPr>
        <p:spPr>
          <a:xfrm>
            <a:off x="402336" y="932688"/>
            <a:ext cx="4730654" cy="923330"/>
          </a:xfrm>
          <a:prstGeom prst="rect">
            <a:avLst/>
          </a:prstGeom>
          <a:noFill/>
        </p:spPr>
        <p:txBody>
          <a:bodyPr wrap="none" rtlCol="0">
            <a:spAutoFit/>
          </a:bodyPr>
          <a:lstStyle/>
          <a:p>
            <a:r>
              <a:rPr lang="en-GB" sz="5400" b="1" dirty="0">
                <a:solidFill>
                  <a:schemeClr val="bg1"/>
                </a:solidFill>
              </a:rPr>
              <a:t>INTRODUCTION</a:t>
            </a:r>
          </a:p>
        </p:txBody>
      </p:sp>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a:xfrm flipH="1" flipV="1">
            <a:off x="7601351" y="5078761"/>
            <a:ext cx="6423" cy="4202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237744" y="857568"/>
            <a:ext cx="7886700" cy="993775"/>
          </a:xfrm>
        </p:spPr>
        <p:txBody>
          <a:bodyPr>
            <a:normAutofit fontScale="90000"/>
          </a:bodyPr>
          <a:lstStyle/>
          <a:p>
            <a:r>
              <a:rPr lang="en-GB" sz="5400" b="1" dirty="0">
                <a:solidFill>
                  <a:schemeClr val="bg1"/>
                </a:solidFill>
                <a:latin typeface="+mn-lt"/>
              </a:rPr>
              <a:t>History of Still Life Timeline</a:t>
            </a:r>
          </a:p>
        </p:txBody>
      </p:sp>
      <p:sp>
        <p:nvSpPr>
          <p:cNvPr id="5" name="Rectangle 4"/>
          <p:cNvSpPr/>
          <p:nvPr/>
        </p:nvSpPr>
        <p:spPr>
          <a:xfrm>
            <a:off x="237745" y="8956215"/>
            <a:ext cx="101630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338883" y="8957544"/>
            <a:ext cx="19342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629812" y="8950821"/>
            <a:ext cx="19342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962547" y="8957543"/>
            <a:ext cx="213945"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359952" y="8957543"/>
            <a:ext cx="10116685" cy="529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H="1" flipV="1">
            <a:off x="5130032" y="5381930"/>
            <a:ext cx="44089" cy="38838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46245" y="4606591"/>
            <a:ext cx="550151" cy="307777"/>
          </a:xfrm>
          <a:prstGeom prst="rect">
            <a:avLst/>
          </a:prstGeom>
          <a:noFill/>
        </p:spPr>
        <p:txBody>
          <a:bodyPr wrap="none" rtlCol="0">
            <a:spAutoFit/>
          </a:bodyPr>
          <a:lstStyle/>
          <a:p>
            <a:r>
              <a:rPr lang="en-GB" sz="1400" b="1" dirty="0" smtClean="0"/>
              <a:t>1972</a:t>
            </a:r>
            <a:endParaRPr lang="en-GB" sz="1400" b="1" dirty="0"/>
          </a:p>
        </p:txBody>
      </p:sp>
      <p:sp>
        <p:nvSpPr>
          <p:cNvPr id="18" name="TextBox 17"/>
          <p:cNvSpPr txBox="1"/>
          <p:nvPr/>
        </p:nvSpPr>
        <p:spPr>
          <a:xfrm>
            <a:off x="2572246" y="5078761"/>
            <a:ext cx="550151" cy="307777"/>
          </a:xfrm>
          <a:prstGeom prst="rect">
            <a:avLst/>
          </a:prstGeom>
          <a:noFill/>
        </p:spPr>
        <p:txBody>
          <a:bodyPr wrap="none" rtlCol="0">
            <a:spAutoFit/>
          </a:bodyPr>
          <a:lstStyle/>
          <a:p>
            <a:r>
              <a:rPr lang="en-GB" sz="1400" b="1" dirty="0" smtClean="0"/>
              <a:t>1915</a:t>
            </a:r>
            <a:endParaRPr lang="en-GB" sz="1400" b="1" dirty="0"/>
          </a:p>
        </p:txBody>
      </p:sp>
      <p:cxnSp>
        <p:nvCxnSpPr>
          <p:cNvPr id="20" name="Straight Arrow Connector 19"/>
          <p:cNvCxnSpPr/>
          <p:nvPr/>
        </p:nvCxnSpPr>
        <p:spPr>
          <a:xfrm flipH="1" flipV="1">
            <a:off x="2847322" y="5354644"/>
            <a:ext cx="40869" cy="3796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79563" y="4737351"/>
            <a:ext cx="550151" cy="307777"/>
          </a:xfrm>
          <a:prstGeom prst="rect">
            <a:avLst/>
          </a:prstGeom>
          <a:noFill/>
        </p:spPr>
        <p:txBody>
          <a:bodyPr wrap="none" rtlCol="0">
            <a:spAutoFit/>
          </a:bodyPr>
          <a:lstStyle/>
          <a:p>
            <a:r>
              <a:rPr lang="en-GB" sz="1400" b="1" dirty="0" smtClean="0"/>
              <a:t>1951</a:t>
            </a:r>
            <a:endParaRPr lang="en-GB" sz="1400" b="1" dirty="0"/>
          </a:p>
        </p:txBody>
      </p:sp>
      <p:sp>
        <p:nvSpPr>
          <p:cNvPr id="23" name="TextBox 22"/>
          <p:cNvSpPr txBox="1"/>
          <p:nvPr/>
        </p:nvSpPr>
        <p:spPr>
          <a:xfrm>
            <a:off x="8788778" y="8096804"/>
            <a:ext cx="550151" cy="307777"/>
          </a:xfrm>
          <a:prstGeom prst="rect">
            <a:avLst/>
          </a:prstGeom>
          <a:noFill/>
        </p:spPr>
        <p:txBody>
          <a:bodyPr wrap="none" rtlCol="0">
            <a:spAutoFit/>
          </a:bodyPr>
          <a:lstStyle/>
          <a:p>
            <a:r>
              <a:rPr lang="en-GB" sz="1400" b="1" dirty="0" smtClean="0"/>
              <a:t>1972</a:t>
            </a:r>
            <a:endParaRPr lang="en-GB" sz="1400" b="1" dirty="0"/>
          </a:p>
        </p:txBody>
      </p:sp>
      <p:cxnSp>
        <p:nvCxnSpPr>
          <p:cNvPr id="24" name="Straight Arrow Connector 23"/>
          <p:cNvCxnSpPr/>
          <p:nvPr/>
        </p:nvCxnSpPr>
        <p:spPr>
          <a:xfrm flipV="1">
            <a:off x="10210543" y="4950426"/>
            <a:ext cx="10778" cy="4447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9035843" y="8459780"/>
            <a:ext cx="0" cy="826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882463" y="5082450"/>
            <a:ext cx="550151" cy="307777"/>
          </a:xfrm>
          <a:prstGeom prst="rect">
            <a:avLst/>
          </a:prstGeom>
          <a:noFill/>
        </p:spPr>
        <p:txBody>
          <a:bodyPr wrap="none" rtlCol="0">
            <a:spAutoFit/>
          </a:bodyPr>
          <a:lstStyle/>
          <a:p>
            <a:r>
              <a:rPr lang="en-GB" sz="1400" b="1" dirty="0" smtClean="0"/>
              <a:t>1945</a:t>
            </a:r>
            <a:endParaRPr lang="en-GB" sz="1400" b="1" dirty="0"/>
          </a:p>
        </p:txBody>
      </p:sp>
      <p:cxnSp>
        <p:nvCxnSpPr>
          <p:cNvPr id="6" name="Straight Arrow Connector 5"/>
          <p:cNvCxnSpPr/>
          <p:nvPr/>
        </p:nvCxnSpPr>
        <p:spPr>
          <a:xfrm flipH="1" flipV="1">
            <a:off x="800953" y="8250693"/>
            <a:ext cx="1218" cy="928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663077" y="8367396"/>
            <a:ext cx="12888" cy="759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81450" y="8062349"/>
            <a:ext cx="546830" cy="307777"/>
          </a:xfrm>
          <a:prstGeom prst="rect">
            <a:avLst/>
          </a:prstGeom>
          <a:noFill/>
        </p:spPr>
        <p:txBody>
          <a:bodyPr wrap="square" rtlCol="0">
            <a:spAutoFit/>
          </a:bodyPr>
          <a:lstStyle/>
          <a:p>
            <a:r>
              <a:rPr lang="en-GB" sz="1400" b="1" dirty="0" smtClean="0"/>
              <a:t>1920</a:t>
            </a:r>
            <a:endParaRPr lang="en-GB" sz="1400" b="1" dirty="0"/>
          </a:p>
        </p:txBody>
      </p:sp>
      <p:sp>
        <p:nvSpPr>
          <p:cNvPr id="27" name="TextBox 26"/>
          <p:cNvSpPr txBox="1"/>
          <p:nvPr/>
        </p:nvSpPr>
        <p:spPr>
          <a:xfrm>
            <a:off x="5912364" y="8152003"/>
            <a:ext cx="546830" cy="307777"/>
          </a:xfrm>
          <a:prstGeom prst="rect">
            <a:avLst/>
          </a:prstGeom>
          <a:noFill/>
        </p:spPr>
        <p:txBody>
          <a:bodyPr wrap="square" rtlCol="0">
            <a:spAutoFit/>
          </a:bodyPr>
          <a:lstStyle/>
          <a:p>
            <a:r>
              <a:rPr lang="en-GB" sz="1400" b="1" dirty="0" smtClean="0"/>
              <a:t>1947</a:t>
            </a:r>
            <a:endParaRPr lang="en-GB" sz="1400" b="1" dirty="0"/>
          </a:p>
        </p:txBody>
      </p:sp>
      <p:cxnSp>
        <p:nvCxnSpPr>
          <p:cNvPr id="28" name="Straight Arrow Connector 27"/>
          <p:cNvCxnSpPr/>
          <p:nvPr/>
        </p:nvCxnSpPr>
        <p:spPr>
          <a:xfrm flipH="1" flipV="1">
            <a:off x="6151101" y="8438758"/>
            <a:ext cx="2072" cy="8269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27538" y="8044401"/>
            <a:ext cx="546830" cy="307777"/>
          </a:xfrm>
          <a:prstGeom prst="rect">
            <a:avLst/>
          </a:prstGeom>
          <a:noFill/>
        </p:spPr>
        <p:txBody>
          <a:bodyPr wrap="square" rtlCol="0">
            <a:spAutoFit/>
          </a:bodyPr>
          <a:lstStyle/>
          <a:p>
            <a:r>
              <a:rPr lang="en-GB" sz="1400" b="1" dirty="0" smtClean="0"/>
              <a:t>1602</a:t>
            </a:r>
            <a:endParaRPr lang="en-GB" sz="1400" b="1" dirty="0"/>
          </a:p>
        </p:txBody>
      </p:sp>
      <p:pic>
        <p:nvPicPr>
          <p:cNvPr id="41" name="Picture 40" descr="Graham Crowley - Light Fiction 198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2394" y="5249910"/>
            <a:ext cx="1900917" cy="2471960"/>
          </a:xfrm>
          <a:prstGeom prst="rect">
            <a:avLst/>
          </a:prstGeom>
          <a:noFill/>
          <a:ln>
            <a:noFill/>
          </a:ln>
        </p:spPr>
      </p:pic>
      <p:sp>
        <p:nvSpPr>
          <p:cNvPr id="42" name="TextBox 41"/>
          <p:cNvSpPr txBox="1"/>
          <p:nvPr/>
        </p:nvSpPr>
        <p:spPr>
          <a:xfrm>
            <a:off x="10815758" y="7721870"/>
            <a:ext cx="1938563" cy="523220"/>
          </a:xfrm>
          <a:prstGeom prst="rect">
            <a:avLst/>
          </a:prstGeom>
          <a:noFill/>
        </p:spPr>
        <p:txBody>
          <a:bodyPr wrap="square" rtlCol="0">
            <a:spAutoFit/>
          </a:bodyPr>
          <a:lstStyle/>
          <a:p>
            <a:r>
              <a:rPr lang="en-GB" sz="1400" u="sng" dirty="0"/>
              <a:t>Light </a:t>
            </a:r>
            <a:r>
              <a:rPr lang="en-GB" sz="1400" u="sng" dirty="0" smtClean="0"/>
              <a:t>Fiction – Graham Crowley 1986</a:t>
            </a:r>
            <a:endParaRPr lang="en-GB" sz="1400" u="sng" dirty="0"/>
          </a:p>
        </p:txBody>
      </p:sp>
      <p:pic>
        <p:nvPicPr>
          <p:cNvPr id="38" name="Picture 37"/>
          <p:cNvPicPr/>
          <p:nvPr/>
        </p:nvPicPr>
        <p:blipFill>
          <a:blip r:embed="rId3">
            <a:extLst>
              <a:ext uri="{28A0092B-C50C-407E-A947-70E740481C1C}">
                <a14:useLocalDpi xmlns:a14="http://schemas.microsoft.com/office/drawing/2010/main" val="0"/>
              </a:ext>
            </a:extLst>
          </a:blip>
          <a:srcRect/>
          <a:stretch>
            <a:fillRect/>
          </a:stretch>
        </p:blipFill>
        <p:spPr bwMode="auto">
          <a:xfrm>
            <a:off x="274068" y="5467704"/>
            <a:ext cx="2418322" cy="1973138"/>
          </a:xfrm>
          <a:prstGeom prst="rect">
            <a:avLst/>
          </a:prstGeom>
          <a:noFill/>
          <a:ln>
            <a:noFill/>
          </a:ln>
        </p:spPr>
      </p:pic>
      <p:sp>
        <p:nvSpPr>
          <p:cNvPr id="39" name="Text Box 2"/>
          <p:cNvSpPr txBox="1">
            <a:spLocks noChangeArrowheads="1"/>
          </p:cNvSpPr>
          <p:nvPr/>
        </p:nvSpPr>
        <p:spPr bwMode="auto">
          <a:xfrm>
            <a:off x="237744" y="7450795"/>
            <a:ext cx="2613475" cy="4131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920"/>
              </a:lnSpc>
              <a:spcBef>
                <a:spcPts val="750"/>
              </a:spcBef>
              <a:spcAft>
                <a:spcPts val="750"/>
              </a:spcAft>
            </a:pPr>
            <a:r>
              <a:rPr lang="en-GB" sz="1400" u="sng" dirty="0">
                <a:solidFill>
                  <a:srgbClr val="333333"/>
                </a:solidFill>
                <a:latin typeface="Calibri Light" panose="020F0302020204030204" pitchFamily="34" charset="0"/>
                <a:ea typeface="Times New Roman" panose="02020603050405020304" pitchFamily="18" charset="0"/>
              </a:rPr>
              <a:t>Quince, Cabbage, </a:t>
            </a:r>
            <a:r>
              <a:rPr lang="en-GB" sz="1400" u="sng" dirty="0" smtClean="0">
                <a:solidFill>
                  <a:srgbClr val="333333"/>
                </a:solidFill>
                <a:latin typeface="Calibri Light" panose="020F0302020204030204" pitchFamily="34" charset="0"/>
                <a:ea typeface="Times New Roman" panose="02020603050405020304" pitchFamily="18" charset="0"/>
              </a:rPr>
              <a:t>Melon and Cucumber - Juan Sanchez </a:t>
            </a:r>
            <a:r>
              <a:rPr lang="en-GB" sz="1400" u="sng" dirty="0" err="1" smtClean="0">
                <a:solidFill>
                  <a:srgbClr val="333333"/>
                </a:solidFill>
                <a:latin typeface="Calibri Light" panose="020F0302020204030204" pitchFamily="34" charset="0"/>
                <a:ea typeface="Times New Roman" panose="02020603050405020304" pitchFamily="18" charset="0"/>
              </a:rPr>
              <a:t>Cotan</a:t>
            </a:r>
            <a:endParaRPr lang="en-GB" sz="1400" dirty="0">
              <a:solidFill>
                <a:srgbClr val="515050"/>
              </a:solidFill>
              <a:latin typeface="Arial" panose="020B0604020202020204" pitchFamily="34" charset="0"/>
              <a:ea typeface="Times New Roman" panose="02020603050405020304" pitchFamily="18" charset="0"/>
            </a:endParaRPr>
          </a:p>
        </p:txBody>
      </p:sp>
      <p:pic>
        <p:nvPicPr>
          <p:cNvPr id="49" name="Picture 48" descr="628"/>
          <p:cNvPicPr/>
          <p:nvPr/>
        </p:nvPicPr>
        <p:blipFill>
          <a:blip r:embed="rId4">
            <a:extLst>
              <a:ext uri="{28A0092B-C50C-407E-A947-70E740481C1C}">
                <a14:useLocalDpi xmlns:a14="http://schemas.microsoft.com/office/drawing/2010/main" val="0"/>
              </a:ext>
            </a:extLst>
          </a:blip>
          <a:srcRect/>
          <a:stretch>
            <a:fillRect/>
          </a:stretch>
        </p:blipFill>
        <p:spPr bwMode="auto">
          <a:xfrm>
            <a:off x="5800687" y="5933424"/>
            <a:ext cx="2406318" cy="1710299"/>
          </a:xfrm>
          <a:prstGeom prst="rect">
            <a:avLst/>
          </a:prstGeom>
          <a:noFill/>
          <a:ln>
            <a:noFill/>
          </a:ln>
        </p:spPr>
      </p:pic>
      <p:sp>
        <p:nvSpPr>
          <p:cNvPr id="50" name="Text Box 7"/>
          <p:cNvSpPr txBox="1"/>
          <p:nvPr/>
        </p:nvSpPr>
        <p:spPr>
          <a:xfrm>
            <a:off x="5493317" y="7813150"/>
            <a:ext cx="2532275" cy="354401"/>
          </a:xfrm>
          <a:prstGeom prst="rect">
            <a:avLst/>
          </a:prstGeom>
          <a:solidFill>
            <a:schemeClr val="bg1"/>
          </a:solid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400" u="sng" dirty="0">
                <a:solidFill>
                  <a:srgbClr val="515050"/>
                </a:solidFill>
                <a:ea typeface="MS Mincho" panose="02020609040205080304" pitchFamily="49" charset="-128"/>
                <a:cs typeface="Times New Roman" panose="02020603050405020304" pitchFamily="18" charset="0"/>
              </a:rPr>
              <a:t>Still Life with </a:t>
            </a:r>
            <a:r>
              <a:rPr lang="en-GB" sz="1400" u="sng" dirty="0" smtClean="0">
                <a:solidFill>
                  <a:srgbClr val="515050"/>
                </a:solidFill>
                <a:ea typeface="MS Mincho" panose="02020609040205080304" pitchFamily="49" charset="-128"/>
                <a:cs typeface="Times New Roman" panose="02020603050405020304" pitchFamily="18" charset="0"/>
              </a:rPr>
              <a:t>Garlic-William Scott</a:t>
            </a:r>
            <a:endParaRPr lang="en-GB" sz="1400" dirty="0">
              <a:solidFill>
                <a:srgbClr val="515050"/>
              </a:solidFill>
              <a:ea typeface="MS Mincho" panose="02020609040205080304" pitchFamily="49" charset="-128"/>
              <a:cs typeface="Times New Roman" panose="02020603050405020304" pitchFamily="18" charset="0"/>
            </a:endParaRPr>
          </a:p>
        </p:txBody>
      </p:sp>
      <p:pic>
        <p:nvPicPr>
          <p:cNvPr id="52" name="Picture 17" descr="guitar-and-clarinet-1920.jpg (1138×9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3953" y="5821560"/>
            <a:ext cx="2496665" cy="183371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2953493" y="7752951"/>
            <a:ext cx="2392816" cy="307777"/>
          </a:xfrm>
          <a:prstGeom prst="rect">
            <a:avLst/>
          </a:prstGeom>
          <a:solidFill>
            <a:schemeClr val="bg1"/>
          </a:solidFill>
        </p:spPr>
        <p:txBody>
          <a:bodyPr wrap="square" rtlCol="0">
            <a:spAutoFit/>
          </a:bodyPr>
          <a:lstStyle/>
          <a:p>
            <a:r>
              <a:rPr lang="en-GB" sz="1400" u="sng" dirty="0"/>
              <a:t>Guitar and </a:t>
            </a:r>
            <a:r>
              <a:rPr lang="en-GB" sz="1400" u="sng" dirty="0" smtClean="0"/>
              <a:t>Clarinet</a:t>
            </a:r>
            <a:r>
              <a:rPr lang="en-GB" sz="1400" u="sng" dirty="0"/>
              <a:t> </a:t>
            </a:r>
            <a:r>
              <a:rPr lang="en-GB" sz="1400" u="sng" dirty="0" smtClean="0"/>
              <a:t>– Juan Gris</a:t>
            </a:r>
            <a:endParaRPr lang="en-GB" sz="1400" u="sng" dirty="0"/>
          </a:p>
        </p:txBody>
      </p:sp>
      <p:sp>
        <p:nvSpPr>
          <p:cNvPr id="61" name="Text Box 2"/>
          <p:cNvSpPr txBox="1">
            <a:spLocks noChangeArrowheads="1"/>
          </p:cNvSpPr>
          <p:nvPr/>
        </p:nvSpPr>
        <p:spPr bwMode="auto">
          <a:xfrm>
            <a:off x="3875199" y="4447724"/>
            <a:ext cx="3182901" cy="50270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ts val="1200"/>
              </a:lnSpc>
              <a:spcBef>
                <a:spcPts val="750"/>
              </a:spcBef>
            </a:pPr>
            <a:r>
              <a:rPr lang="en-GB" sz="14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Alice through the looking </a:t>
            </a:r>
            <a:r>
              <a:rPr lang="en-GB" sz="14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4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glass </a:t>
            </a:r>
            <a:r>
              <a:rPr lang="en-GB" sz="1400" u="sng"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still </a:t>
            </a:r>
            <a:r>
              <a:rPr lang="en-GB" sz="14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life </a:t>
            </a:r>
          </a:p>
          <a:p>
            <a:pPr>
              <a:lnSpc>
                <a:spcPts val="1200"/>
              </a:lnSpc>
              <a:spcBef>
                <a:spcPts val="750"/>
              </a:spcBef>
            </a:pPr>
            <a:r>
              <a:rPr lang="en-GB" sz="1400" dirty="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400"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4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 </a:t>
            </a:r>
            <a:r>
              <a:rPr lang="en-GB" sz="1400" u="sng" dirty="0" smtClean="0">
                <a:solidFill>
                  <a:srgbClr val="515050"/>
                </a:solidFill>
                <a:latin typeface="Calibri" panose="020F0502020204030204" pitchFamily="34" charset="0"/>
                <a:ea typeface="MS Mincho" panose="02020609040205080304" pitchFamily="49" charset="-128"/>
                <a:cs typeface="Times New Roman" panose="02020603050405020304" pitchFamily="18" charset="0"/>
              </a:rPr>
              <a:t>- Ben Nicholson</a:t>
            </a:r>
            <a:endParaRPr lang="en-GB" sz="1400" dirty="0">
              <a:solidFill>
                <a:srgbClr val="515050"/>
              </a:solidFill>
              <a:latin typeface="Calibri" panose="020F0502020204030204" pitchFamily="34" charset="0"/>
              <a:ea typeface="MS Mincho" panose="02020609040205080304" pitchFamily="49" charset="-128"/>
              <a:cs typeface="Times New Roman" panose="02020603050405020304" pitchFamily="18" charset="0"/>
            </a:endParaRPr>
          </a:p>
        </p:txBody>
      </p:sp>
      <p:pic>
        <p:nvPicPr>
          <p:cNvPr id="62" name="Picture 6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4868" y="2108586"/>
            <a:ext cx="2217605" cy="2107010"/>
          </a:xfrm>
          <a:prstGeom prst="rect">
            <a:avLst/>
          </a:prstGeom>
          <a:noFill/>
          <a:ln>
            <a:noFill/>
          </a:ln>
        </p:spPr>
      </p:pic>
      <p:sp>
        <p:nvSpPr>
          <p:cNvPr id="65" name="Text Box 23"/>
          <p:cNvSpPr txBox="1"/>
          <p:nvPr/>
        </p:nvSpPr>
        <p:spPr>
          <a:xfrm>
            <a:off x="1219562" y="4606591"/>
            <a:ext cx="3467862" cy="52322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spAutoFit/>
          </a:bodyPr>
          <a:lstStyle/>
          <a:p>
            <a:r>
              <a:rPr lang="en-GB" sz="1400" u="sng" dirty="0">
                <a:latin typeface="Calibri" panose="020F0502020204030204" pitchFamily="34" charset="0"/>
                <a:ea typeface="MS Mincho" panose="02020609040205080304" pitchFamily="49" charset="-128"/>
                <a:cs typeface="Times New Roman" panose="02020603050405020304" pitchFamily="18" charset="0"/>
              </a:rPr>
              <a:t>Still life with </a:t>
            </a:r>
            <a:r>
              <a:rPr lang="en-GB" sz="1400" u="sng" dirty="0" smtClean="0">
                <a:latin typeface="Calibri" panose="020F0502020204030204" pitchFamily="34" charset="0"/>
                <a:ea typeface="MS Mincho" panose="02020609040205080304" pitchFamily="49" charset="-128"/>
                <a:cs typeface="Times New Roman" panose="02020603050405020304" pitchFamily="18" charset="0"/>
              </a:rPr>
              <a:t>chequered table cloth</a:t>
            </a:r>
          </a:p>
          <a:p>
            <a:r>
              <a:rPr lang="en-GB" sz="1400" dirty="0">
                <a:latin typeface="Calibri" panose="020F0502020204030204" pitchFamily="34" charset="0"/>
                <a:ea typeface="MS Mincho" panose="02020609040205080304" pitchFamily="49" charset="-128"/>
                <a:cs typeface="Times New Roman" panose="02020603050405020304" pitchFamily="18" charset="0"/>
              </a:rPr>
              <a:t> </a:t>
            </a:r>
            <a:r>
              <a:rPr lang="en-GB" sz="1400" dirty="0" smtClean="0">
                <a:latin typeface="Calibri" panose="020F0502020204030204" pitchFamily="34" charset="0"/>
                <a:ea typeface="MS Mincho" panose="02020609040205080304" pitchFamily="49" charset="-128"/>
                <a:cs typeface="Times New Roman" panose="02020603050405020304" pitchFamily="18" charset="0"/>
              </a:rPr>
              <a:t>                    </a:t>
            </a:r>
            <a:r>
              <a:rPr lang="en-GB" sz="1400" u="sng" dirty="0" smtClean="0">
                <a:latin typeface="Calibri" panose="020F0502020204030204" pitchFamily="34" charset="0"/>
                <a:ea typeface="MS Mincho" panose="02020609040205080304" pitchFamily="49" charset="-128"/>
                <a:cs typeface="Times New Roman" panose="02020603050405020304" pitchFamily="18" charset="0"/>
              </a:rPr>
              <a:t>  - Juan Gris                     </a:t>
            </a:r>
            <a:endParaRPr lang="en-GB" sz="1400" u="sng" dirty="0" smtClean="0">
              <a:latin typeface="Calibri" panose="020F0502020204030204" pitchFamily="34" charset="0"/>
              <a:ea typeface="MS Mincho" panose="02020609040205080304" pitchFamily="49" charset="-128"/>
              <a:cs typeface="Times New Roman" panose="02020603050405020304" pitchFamily="18" charset="0"/>
            </a:endParaRPr>
          </a:p>
        </p:txBody>
      </p:sp>
      <p:pic>
        <p:nvPicPr>
          <p:cNvPr id="66" name="Picture 6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9812" y="2127503"/>
            <a:ext cx="1529360" cy="2408287"/>
          </a:xfrm>
          <a:prstGeom prst="rect">
            <a:avLst/>
          </a:prstGeom>
          <a:noFill/>
          <a:ln>
            <a:noFill/>
          </a:ln>
        </p:spPr>
      </p:pic>
      <p:pic>
        <p:nvPicPr>
          <p:cNvPr id="69" name="Picture 6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4834" y="5240690"/>
            <a:ext cx="1925664" cy="2571458"/>
          </a:xfrm>
          <a:prstGeom prst="rect">
            <a:avLst/>
          </a:prstGeom>
          <a:noFill/>
          <a:ln>
            <a:noFill/>
          </a:ln>
        </p:spPr>
      </p:pic>
      <p:sp>
        <p:nvSpPr>
          <p:cNvPr id="70" name="TextBox 69"/>
          <p:cNvSpPr txBox="1"/>
          <p:nvPr/>
        </p:nvSpPr>
        <p:spPr>
          <a:xfrm>
            <a:off x="8318495" y="7793457"/>
            <a:ext cx="2291846" cy="307777"/>
          </a:xfrm>
          <a:prstGeom prst="rect">
            <a:avLst/>
          </a:prstGeom>
          <a:solidFill>
            <a:schemeClr val="bg1"/>
          </a:solidFill>
        </p:spPr>
        <p:txBody>
          <a:bodyPr wrap="none" rtlCol="0">
            <a:spAutoFit/>
          </a:bodyPr>
          <a:lstStyle/>
          <a:p>
            <a:r>
              <a:rPr lang="en-GB" sz="1400" u="sng" dirty="0"/>
              <a:t>Vertical </a:t>
            </a:r>
            <a:r>
              <a:rPr lang="en-GB" sz="1400" u="sng" dirty="0" smtClean="0"/>
              <a:t>Stripe-Ben Nicholson</a:t>
            </a:r>
            <a:endParaRPr lang="en-GB" sz="1400" u="sng" dirty="0"/>
          </a:p>
        </p:txBody>
      </p:sp>
      <p:pic>
        <p:nvPicPr>
          <p:cNvPr id="75" name="Picture 5" descr="0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9615" y="2145909"/>
            <a:ext cx="2627625" cy="2038479"/>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8"/>
          <p:cNvSpPr txBox="1"/>
          <p:nvPr/>
        </p:nvSpPr>
        <p:spPr>
          <a:xfrm>
            <a:off x="7001432" y="4517863"/>
            <a:ext cx="1419225"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400" u="sng" dirty="0">
                <a:solidFill>
                  <a:srgbClr val="515050"/>
                </a:solidFill>
                <a:ea typeface="MS Mincho" panose="02020609040205080304" pitchFamily="49" charset="-128"/>
                <a:cs typeface="Times New Roman" panose="02020603050405020304" pitchFamily="18" charset="0"/>
              </a:rPr>
              <a:t>Table Still </a:t>
            </a:r>
            <a:r>
              <a:rPr lang="en-GB" sz="1400" u="sng" dirty="0" smtClean="0">
                <a:solidFill>
                  <a:srgbClr val="515050"/>
                </a:solidFill>
                <a:ea typeface="MS Mincho" panose="02020609040205080304" pitchFamily="49" charset="-128"/>
                <a:cs typeface="Times New Roman" panose="02020603050405020304" pitchFamily="18" charset="0"/>
              </a:rPr>
              <a:t>Life- William Scott</a:t>
            </a:r>
            <a:endParaRPr lang="en-GB" sz="1400" dirty="0">
              <a:solidFill>
                <a:srgbClr val="515050"/>
              </a:solidFill>
              <a:ea typeface="MS Mincho" panose="02020609040205080304" pitchFamily="49" charset="-128"/>
              <a:cs typeface="Times New Roman" panose="02020603050405020304" pitchFamily="18" charset="0"/>
            </a:endParaRPr>
          </a:p>
        </p:txBody>
      </p:sp>
      <p:pic>
        <p:nvPicPr>
          <p:cNvPr id="82" name="Picture 81" descr="645"/>
          <p:cNvPicPr/>
          <p:nvPr/>
        </p:nvPicPr>
        <p:blipFill>
          <a:blip r:embed="rId10">
            <a:extLst>
              <a:ext uri="{28A0092B-C50C-407E-A947-70E740481C1C}">
                <a14:useLocalDpi xmlns:a14="http://schemas.microsoft.com/office/drawing/2010/main" val="0"/>
              </a:ext>
            </a:extLst>
          </a:blip>
          <a:srcRect/>
          <a:stretch>
            <a:fillRect/>
          </a:stretch>
        </p:blipFill>
        <p:spPr bwMode="auto">
          <a:xfrm>
            <a:off x="9603398" y="2169244"/>
            <a:ext cx="2711227" cy="2026953"/>
          </a:xfrm>
          <a:prstGeom prst="rect">
            <a:avLst/>
          </a:prstGeom>
          <a:noFill/>
          <a:ln>
            <a:noFill/>
          </a:ln>
        </p:spPr>
      </p:pic>
      <p:sp>
        <p:nvSpPr>
          <p:cNvPr id="83" name="Text Box 9"/>
          <p:cNvSpPr txBox="1"/>
          <p:nvPr/>
        </p:nvSpPr>
        <p:spPr>
          <a:xfrm>
            <a:off x="9501113" y="4451450"/>
            <a:ext cx="1640205"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400" u="sng" dirty="0">
                <a:solidFill>
                  <a:srgbClr val="515050"/>
                </a:solidFill>
                <a:ea typeface="MS Mincho" panose="02020609040205080304" pitchFamily="49" charset="-128"/>
                <a:cs typeface="Times New Roman" panose="02020603050405020304" pitchFamily="18" charset="0"/>
              </a:rPr>
              <a:t>Egypt Series No. 2 </a:t>
            </a:r>
            <a:r>
              <a:rPr lang="en-GB" sz="1400" u="sng" dirty="0" smtClean="0">
                <a:solidFill>
                  <a:srgbClr val="515050"/>
                </a:solidFill>
                <a:ea typeface="MS Mincho" panose="02020609040205080304" pitchFamily="49" charset="-128"/>
                <a:cs typeface="Times New Roman" panose="02020603050405020304" pitchFamily="18" charset="0"/>
              </a:rPr>
              <a:t> – William Scott</a:t>
            </a:r>
            <a:endParaRPr lang="en-GB" sz="1400" dirty="0">
              <a:solidFill>
                <a:srgbClr val="515050"/>
              </a:solidFill>
              <a:ea typeface="MS Mincho" panose="02020609040205080304" pitchFamily="49" charset="-128"/>
              <a:cs typeface="Times New Roman" panose="02020603050405020304" pitchFamily="18" charset="0"/>
            </a:endParaRPr>
          </a:p>
        </p:txBody>
      </p:sp>
      <p:cxnSp>
        <p:nvCxnSpPr>
          <p:cNvPr id="89" name="Straight Arrow Connector 88"/>
          <p:cNvCxnSpPr/>
          <p:nvPr/>
        </p:nvCxnSpPr>
        <p:spPr>
          <a:xfrm flipV="1">
            <a:off x="11386320" y="8459780"/>
            <a:ext cx="0" cy="826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54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9184" y="839280"/>
            <a:ext cx="7886700" cy="993775"/>
          </a:xfrm>
        </p:spPr>
        <p:txBody>
          <a:bodyPr>
            <a:normAutofit/>
          </a:bodyPr>
          <a:lstStyle/>
          <a:p>
            <a:r>
              <a:rPr lang="en-US" sz="5400" b="1" dirty="0">
                <a:solidFill>
                  <a:schemeClr val="bg1"/>
                </a:solidFill>
                <a:latin typeface="+mn-lt"/>
              </a:rPr>
              <a:t>Conclusion</a:t>
            </a:r>
          </a:p>
        </p:txBody>
      </p:sp>
      <p:sp>
        <p:nvSpPr>
          <p:cNvPr id="3" name="TextBox 2"/>
          <p:cNvSpPr txBox="1"/>
          <p:nvPr/>
        </p:nvSpPr>
        <p:spPr>
          <a:xfrm>
            <a:off x="424719" y="3166283"/>
            <a:ext cx="11799365" cy="3970318"/>
          </a:xfrm>
          <a:prstGeom prst="rect">
            <a:avLst/>
          </a:prstGeom>
          <a:noFill/>
        </p:spPr>
        <p:txBody>
          <a:bodyPr wrap="square" rtlCol="0">
            <a:spAutoFit/>
          </a:bodyPr>
          <a:lstStyle/>
          <a:p>
            <a:r>
              <a:rPr lang="en-GB" sz="1800" dirty="0"/>
              <a:t>Having explored the development of “Still Life” through history and </a:t>
            </a:r>
            <a:r>
              <a:rPr lang="en-GB" sz="1800" dirty="0" smtClean="0"/>
              <a:t>“Significance of Objects and their Placement” </a:t>
            </a:r>
            <a:r>
              <a:rPr lang="en-GB" sz="1800" dirty="0"/>
              <a:t>from Juan </a:t>
            </a:r>
          </a:p>
          <a:p>
            <a:r>
              <a:rPr lang="en-GB" sz="1800" dirty="0"/>
              <a:t>Sanchez </a:t>
            </a:r>
            <a:r>
              <a:rPr lang="en-GB" sz="1800" dirty="0" err="1"/>
              <a:t>Cotan’s</a:t>
            </a:r>
            <a:r>
              <a:rPr lang="en-GB" sz="1800" dirty="0"/>
              <a:t> hyper realistic paintings to </a:t>
            </a:r>
            <a:r>
              <a:rPr lang="en-GB" sz="1800" dirty="0" smtClean="0"/>
              <a:t>Ben Nicholson’s </a:t>
            </a:r>
            <a:r>
              <a:rPr lang="en-GB" sz="1800" dirty="0"/>
              <a:t>basic line and from Graham Crowley’s “animated” scenery to Gris</a:t>
            </a:r>
            <a:r>
              <a:rPr lang="en-GB" sz="1800"/>
              <a:t>’ </a:t>
            </a:r>
            <a:r>
              <a:rPr lang="en-GB" sz="1800" smtClean="0"/>
              <a:t>Cubist </a:t>
            </a:r>
            <a:r>
              <a:rPr lang="en-GB" sz="1800" dirty="0"/>
              <a:t>works, I feel that I have a greater understanding of the importance and </a:t>
            </a:r>
            <a:r>
              <a:rPr lang="en-GB" sz="1800" dirty="0" smtClean="0"/>
              <a:t>Significance of Objects and their Placement. </a:t>
            </a:r>
            <a:r>
              <a:rPr lang="en-GB" sz="1800" dirty="0"/>
              <a:t>Comparing </a:t>
            </a:r>
            <a:r>
              <a:rPr lang="en-GB" sz="1800" dirty="0" smtClean="0"/>
              <a:t>and </a:t>
            </a:r>
            <a:r>
              <a:rPr lang="en-GB" sz="1800" dirty="0"/>
              <a:t>cross referencing artists I have realised that whilst all interpretations of Still Life would be different for every artist, there </a:t>
            </a:r>
            <a:r>
              <a:rPr lang="en-GB" sz="1800" dirty="0" smtClean="0"/>
              <a:t>would </a:t>
            </a:r>
            <a:r>
              <a:rPr lang="en-GB" sz="1800" dirty="0"/>
              <a:t>still be certain attitudes that have stayed consistent during time. I have found that the take on “Still Life” </a:t>
            </a:r>
            <a:r>
              <a:rPr lang="en-GB" sz="1800" dirty="0" smtClean="0"/>
              <a:t>has metamorphosed </a:t>
            </a:r>
            <a:r>
              <a:rPr lang="en-GB" sz="1800" dirty="0"/>
              <a:t>over time and analysing their individual journeys and concerns with styles through the ages I think that whilst </a:t>
            </a:r>
            <a:r>
              <a:rPr lang="en-GB" sz="1800" dirty="0" smtClean="0"/>
              <a:t>object </a:t>
            </a:r>
            <a:r>
              <a:rPr lang="en-GB" sz="1800" dirty="0"/>
              <a:t>in still life would always be of personal importance to the artist, the placement of line itself was the most important and </a:t>
            </a:r>
            <a:r>
              <a:rPr lang="en-GB" sz="1800" dirty="0" smtClean="0"/>
              <a:t>underlying </a:t>
            </a:r>
            <a:r>
              <a:rPr lang="en-GB" sz="1800" dirty="0"/>
              <a:t>fundamental thought to the structure of a composition, something I thought I would not discover in this </a:t>
            </a:r>
            <a:r>
              <a:rPr lang="en-GB" sz="1800" dirty="0" smtClean="0"/>
              <a:t>project. In </a:t>
            </a:r>
            <a:r>
              <a:rPr lang="en-GB" sz="1800" dirty="0"/>
              <a:t>this project I also learned of the importance of contrasts between light and dark for the meaning of the painting to </a:t>
            </a:r>
            <a:r>
              <a:rPr lang="en-GB" sz="1800" dirty="0" smtClean="0"/>
              <a:t>be recognised</a:t>
            </a:r>
            <a:r>
              <a:rPr lang="en-GB" sz="1800" dirty="0"/>
              <a:t>. To conclude, I would say that with Still Life and </a:t>
            </a:r>
            <a:r>
              <a:rPr lang="en-GB" sz="1800" dirty="0" smtClean="0"/>
              <a:t>“Significance of Objects and their Placement” </a:t>
            </a:r>
            <a:r>
              <a:rPr lang="en-GB" sz="1800" dirty="0"/>
              <a:t>there was a growth in </a:t>
            </a:r>
            <a:r>
              <a:rPr lang="en-GB" sz="1800" dirty="0" smtClean="0"/>
              <a:t>creativity </a:t>
            </a:r>
            <a:r>
              <a:rPr lang="en-GB" sz="1800" dirty="0"/>
              <a:t>in the 20</a:t>
            </a:r>
            <a:r>
              <a:rPr lang="en-GB" sz="1800" baseline="30000" dirty="0"/>
              <a:t>th</a:t>
            </a:r>
            <a:r>
              <a:rPr lang="en-GB" sz="1800" dirty="0"/>
              <a:t> century in this field as there  are </a:t>
            </a:r>
            <a:r>
              <a:rPr lang="en-GB" sz="1800" dirty="0" smtClean="0"/>
              <a:t>now more materials to express this such as the video work of </a:t>
            </a:r>
            <a:r>
              <a:rPr lang="en-GB" sz="1800" dirty="0" err="1"/>
              <a:t>Ori</a:t>
            </a:r>
            <a:r>
              <a:rPr lang="en-GB" sz="1800" dirty="0"/>
              <a:t> </a:t>
            </a:r>
            <a:r>
              <a:rPr lang="en-GB" sz="1800" dirty="0" err="1" smtClean="0"/>
              <a:t>Gersht</a:t>
            </a:r>
            <a:r>
              <a:rPr lang="en-GB" sz="1800" dirty="0" smtClean="0"/>
              <a:t>, new approaches to painting </a:t>
            </a:r>
            <a:r>
              <a:rPr lang="en-GB" sz="1800" dirty="0"/>
              <a:t>and </a:t>
            </a:r>
            <a:r>
              <a:rPr lang="en-GB" sz="1800" dirty="0" err="1"/>
              <a:t>intermedia</a:t>
            </a:r>
            <a:r>
              <a:rPr lang="en-GB" sz="1800" dirty="0"/>
              <a:t> displays. I think that the </a:t>
            </a:r>
            <a:r>
              <a:rPr lang="en-GB" sz="1800" dirty="0" smtClean="0"/>
              <a:t>Cubist </a:t>
            </a:r>
            <a:r>
              <a:rPr lang="en-GB" sz="1800" dirty="0"/>
              <a:t>movement was a catalyst in this process because of its </a:t>
            </a:r>
            <a:r>
              <a:rPr lang="en-GB" sz="1800" dirty="0" smtClean="0"/>
              <a:t>emphasis on </a:t>
            </a:r>
            <a:r>
              <a:rPr lang="en-GB" sz="1800" dirty="0"/>
              <a:t>line and fragmented shape to convey </a:t>
            </a:r>
            <a:r>
              <a:rPr lang="en-GB" sz="1800" dirty="0" smtClean="0"/>
              <a:t>scenes</a:t>
            </a:r>
            <a:r>
              <a:rPr lang="en-GB" sz="1800" dirty="0"/>
              <a:t> </a:t>
            </a:r>
            <a:r>
              <a:rPr lang="en-GB" sz="1800" dirty="0" smtClean="0"/>
              <a:t>and these ideas are still being explored by artists today.  </a:t>
            </a:r>
            <a:endParaRPr lang="en-GB" sz="1800" dirty="0"/>
          </a:p>
        </p:txBody>
      </p:sp>
    </p:spTree>
    <p:extLst>
      <p:ext uri="{BB962C8B-B14F-4D97-AF65-F5344CB8AC3E}">
        <p14:creationId xmlns:p14="http://schemas.microsoft.com/office/powerpoint/2010/main" val="415534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latin typeface="+mn-lt"/>
              </a:rPr>
              <a:t>Bibliography</a:t>
            </a:r>
          </a:p>
        </p:txBody>
      </p:sp>
    </p:spTree>
    <p:extLst>
      <p:ext uri="{BB962C8B-B14F-4D97-AF65-F5344CB8AC3E}">
        <p14:creationId xmlns:p14="http://schemas.microsoft.com/office/powerpoint/2010/main" val="33891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6115100" y="5906891"/>
            <a:ext cx="5242288" cy="3180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20624" y="932688"/>
            <a:ext cx="5394960" cy="923330"/>
          </a:xfrm>
          <a:prstGeom prst="rect">
            <a:avLst/>
          </a:prstGeom>
          <a:noFill/>
        </p:spPr>
        <p:txBody>
          <a:bodyPr wrap="square" rtlCol="0">
            <a:spAutoFit/>
          </a:bodyPr>
          <a:lstStyle/>
          <a:p>
            <a:r>
              <a:rPr lang="en-GB" sz="5400" b="1" dirty="0" smtClean="0">
                <a:solidFill>
                  <a:schemeClr val="bg1"/>
                </a:solidFill>
              </a:rPr>
              <a:t>TIMELINE</a:t>
            </a:r>
            <a:endParaRPr lang="en-GB" sz="5400" b="1" dirty="0">
              <a:solidFill>
                <a:schemeClr val="bg1"/>
              </a:solidFill>
            </a:endParaRPr>
          </a:p>
        </p:txBody>
      </p:sp>
      <p:sp>
        <p:nvSpPr>
          <p:cNvPr id="3" name="Rectangle 2"/>
          <p:cNvSpPr/>
          <p:nvPr/>
        </p:nvSpPr>
        <p:spPr>
          <a:xfrm>
            <a:off x="228600" y="5088989"/>
            <a:ext cx="209256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626688" y="4958861"/>
            <a:ext cx="7685" cy="1389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0624" y="4651085"/>
            <a:ext cx="550151" cy="307777"/>
          </a:xfrm>
          <a:prstGeom prst="rect">
            <a:avLst/>
          </a:prstGeom>
          <a:noFill/>
        </p:spPr>
        <p:txBody>
          <a:bodyPr wrap="none" rtlCol="0">
            <a:spAutoFit/>
          </a:bodyPr>
          <a:lstStyle/>
          <a:p>
            <a:r>
              <a:rPr lang="en-GB" sz="1400" b="1" dirty="0" smtClean="0"/>
              <a:t>1560</a:t>
            </a:r>
            <a:endParaRPr lang="en-GB" sz="1400" b="1" dirty="0"/>
          </a:p>
        </p:txBody>
      </p:sp>
      <p:cxnSp>
        <p:nvCxnSpPr>
          <p:cNvPr id="10" name="Straight Arrow Connector 9"/>
          <p:cNvCxnSpPr/>
          <p:nvPr/>
        </p:nvCxnSpPr>
        <p:spPr>
          <a:xfrm flipH="1">
            <a:off x="1430548" y="4958861"/>
            <a:ext cx="78" cy="1389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89474" y="4651084"/>
            <a:ext cx="550151" cy="307777"/>
          </a:xfrm>
          <a:prstGeom prst="rect">
            <a:avLst/>
          </a:prstGeom>
          <a:noFill/>
        </p:spPr>
        <p:txBody>
          <a:bodyPr wrap="none" rtlCol="0">
            <a:spAutoFit/>
          </a:bodyPr>
          <a:lstStyle/>
          <a:p>
            <a:r>
              <a:rPr lang="en-GB" sz="1400" b="1" dirty="0" smtClean="0"/>
              <a:t>1627</a:t>
            </a:r>
            <a:endParaRPr lang="en-GB" sz="1400" b="1" dirty="0"/>
          </a:p>
        </p:txBody>
      </p:sp>
      <p:sp>
        <p:nvSpPr>
          <p:cNvPr id="12" name="Rectangle 11"/>
          <p:cNvSpPr/>
          <p:nvPr/>
        </p:nvSpPr>
        <p:spPr>
          <a:xfrm>
            <a:off x="2476298" y="5088989"/>
            <a:ext cx="19342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51636" y="5090163"/>
            <a:ext cx="19342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168159" y="5088989"/>
            <a:ext cx="213945"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548751" y="5083714"/>
            <a:ext cx="19342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924089" y="5083714"/>
            <a:ext cx="8543403" cy="52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flipV="1">
            <a:off x="4969351" y="4007757"/>
            <a:ext cx="410" cy="1286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2" idx="0"/>
          </p:cNvCxnSpPr>
          <p:nvPr/>
        </p:nvCxnSpPr>
        <p:spPr>
          <a:xfrm flipH="1" flipV="1">
            <a:off x="7317261" y="4007756"/>
            <a:ext cx="19863" cy="1310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04562" y="5318710"/>
            <a:ext cx="550151" cy="307777"/>
          </a:xfrm>
          <a:prstGeom prst="rect">
            <a:avLst/>
          </a:prstGeom>
          <a:noFill/>
        </p:spPr>
        <p:txBody>
          <a:bodyPr wrap="none" rtlCol="0">
            <a:spAutoFit/>
          </a:bodyPr>
          <a:lstStyle/>
          <a:p>
            <a:r>
              <a:rPr lang="en-GB" sz="1400" b="1" dirty="0" smtClean="0"/>
              <a:t>1887</a:t>
            </a:r>
            <a:endParaRPr lang="en-GB" sz="1400" b="1" dirty="0"/>
          </a:p>
        </p:txBody>
      </p:sp>
      <p:sp>
        <p:nvSpPr>
          <p:cNvPr id="22" name="TextBox 21"/>
          <p:cNvSpPr txBox="1"/>
          <p:nvPr/>
        </p:nvSpPr>
        <p:spPr>
          <a:xfrm>
            <a:off x="7062048" y="5318710"/>
            <a:ext cx="550151" cy="307777"/>
          </a:xfrm>
          <a:prstGeom prst="rect">
            <a:avLst/>
          </a:prstGeom>
          <a:noFill/>
        </p:spPr>
        <p:txBody>
          <a:bodyPr wrap="none" rtlCol="0">
            <a:spAutoFit/>
          </a:bodyPr>
          <a:lstStyle/>
          <a:p>
            <a:r>
              <a:rPr lang="en-GB" sz="1400" b="1" dirty="0" smtClean="0"/>
              <a:t>1927</a:t>
            </a:r>
            <a:endParaRPr lang="en-GB" sz="1400" b="1" dirty="0"/>
          </a:p>
        </p:txBody>
      </p:sp>
      <p:sp>
        <p:nvSpPr>
          <p:cNvPr id="23" name="Rectangle 22"/>
          <p:cNvSpPr/>
          <p:nvPr/>
        </p:nvSpPr>
        <p:spPr>
          <a:xfrm>
            <a:off x="649997" y="5909016"/>
            <a:ext cx="764927" cy="315937"/>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p:cNvCxnSpPr/>
          <p:nvPr/>
        </p:nvCxnSpPr>
        <p:spPr>
          <a:xfrm>
            <a:off x="11717134" y="4958860"/>
            <a:ext cx="29389" cy="33059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328185" y="4958860"/>
            <a:ext cx="1241" cy="32883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127822" y="4651083"/>
            <a:ext cx="550151" cy="307777"/>
          </a:xfrm>
          <a:prstGeom prst="rect">
            <a:avLst/>
          </a:prstGeom>
          <a:noFill/>
        </p:spPr>
        <p:txBody>
          <a:bodyPr wrap="none" rtlCol="0">
            <a:spAutoFit/>
          </a:bodyPr>
          <a:lstStyle/>
          <a:p>
            <a:r>
              <a:rPr lang="en-GB" sz="1400" b="1" dirty="0" smtClean="0"/>
              <a:t>1894</a:t>
            </a:r>
            <a:endParaRPr lang="en-GB" sz="1400" b="1" dirty="0"/>
          </a:p>
        </p:txBody>
      </p:sp>
      <p:sp>
        <p:nvSpPr>
          <p:cNvPr id="34" name="TextBox 33"/>
          <p:cNvSpPr txBox="1"/>
          <p:nvPr/>
        </p:nvSpPr>
        <p:spPr>
          <a:xfrm>
            <a:off x="11441979" y="4651083"/>
            <a:ext cx="550151" cy="307777"/>
          </a:xfrm>
          <a:prstGeom prst="rect">
            <a:avLst/>
          </a:prstGeom>
          <a:noFill/>
        </p:spPr>
        <p:txBody>
          <a:bodyPr wrap="none" rtlCol="0">
            <a:spAutoFit/>
          </a:bodyPr>
          <a:lstStyle/>
          <a:p>
            <a:r>
              <a:rPr lang="en-GB" sz="1400" b="1" dirty="0" smtClean="0"/>
              <a:t>1982</a:t>
            </a:r>
            <a:endParaRPr lang="en-GB" sz="1400" b="1" dirty="0"/>
          </a:p>
        </p:txBody>
      </p:sp>
      <p:cxnSp>
        <p:nvCxnSpPr>
          <p:cNvPr id="39" name="Straight Arrow Connector 38"/>
          <p:cNvCxnSpPr/>
          <p:nvPr/>
        </p:nvCxnSpPr>
        <p:spPr>
          <a:xfrm>
            <a:off x="6097262" y="4958860"/>
            <a:ext cx="11474" cy="1512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339550" y="4958860"/>
            <a:ext cx="11474" cy="1512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857366" y="4651083"/>
            <a:ext cx="550151" cy="307777"/>
          </a:xfrm>
          <a:prstGeom prst="rect">
            <a:avLst/>
          </a:prstGeom>
          <a:noFill/>
        </p:spPr>
        <p:txBody>
          <a:bodyPr wrap="none" rtlCol="0">
            <a:spAutoFit/>
          </a:bodyPr>
          <a:lstStyle/>
          <a:p>
            <a:r>
              <a:rPr lang="en-GB" sz="1400" b="1" dirty="0" smtClean="0"/>
              <a:t>1913</a:t>
            </a:r>
            <a:endParaRPr lang="en-GB" sz="1400" b="1" dirty="0"/>
          </a:p>
        </p:txBody>
      </p:sp>
      <p:sp>
        <p:nvSpPr>
          <p:cNvPr id="43" name="TextBox 42"/>
          <p:cNvSpPr txBox="1"/>
          <p:nvPr/>
        </p:nvSpPr>
        <p:spPr>
          <a:xfrm>
            <a:off x="11082313" y="4652844"/>
            <a:ext cx="550151" cy="307777"/>
          </a:xfrm>
          <a:prstGeom prst="rect">
            <a:avLst/>
          </a:prstGeom>
          <a:noFill/>
        </p:spPr>
        <p:txBody>
          <a:bodyPr wrap="none" rtlCol="0">
            <a:spAutoFit/>
          </a:bodyPr>
          <a:lstStyle/>
          <a:p>
            <a:r>
              <a:rPr lang="en-GB" sz="1400" b="1" dirty="0" smtClean="0"/>
              <a:t>1981</a:t>
            </a:r>
            <a:endParaRPr lang="en-GB" sz="1400" b="1" dirty="0"/>
          </a:p>
        </p:txBody>
      </p:sp>
      <p:cxnSp>
        <p:nvCxnSpPr>
          <p:cNvPr id="44" name="Straight Arrow Connector 43"/>
          <p:cNvCxnSpPr/>
          <p:nvPr/>
        </p:nvCxnSpPr>
        <p:spPr>
          <a:xfrm flipH="1" flipV="1">
            <a:off x="8909495" y="4007756"/>
            <a:ext cx="410" cy="1286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637860" y="5318710"/>
            <a:ext cx="550151" cy="307777"/>
          </a:xfrm>
          <a:prstGeom prst="rect">
            <a:avLst/>
          </a:prstGeom>
          <a:noFill/>
        </p:spPr>
        <p:txBody>
          <a:bodyPr wrap="none" rtlCol="0">
            <a:spAutoFit/>
          </a:bodyPr>
          <a:lstStyle/>
          <a:p>
            <a:r>
              <a:rPr lang="en-GB" sz="1400" b="1" dirty="0" smtClean="0"/>
              <a:t>1950</a:t>
            </a:r>
            <a:endParaRPr lang="en-GB" sz="1400" b="1" dirty="0"/>
          </a:p>
        </p:txBody>
      </p:sp>
      <p:sp>
        <p:nvSpPr>
          <p:cNvPr id="47" name="Rectangle 46"/>
          <p:cNvSpPr/>
          <p:nvPr/>
        </p:nvSpPr>
        <p:spPr>
          <a:xfrm>
            <a:off x="5345180" y="7595957"/>
            <a:ext cx="6371874" cy="35228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4993493" y="4174986"/>
            <a:ext cx="2300036" cy="31756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8932816" y="4174985"/>
            <a:ext cx="3534675" cy="31756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187262" y="6348045"/>
            <a:ext cx="1821653" cy="338554"/>
          </a:xfrm>
          <a:prstGeom prst="rect">
            <a:avLst/>
          </a:prstGeom>
          <a:noFill/>
        </p:spPr>
        <p:txBody>
          <a:bodyPr wrap="none" rtlCol="0">
            <a:spAutoFit/>
          </a:bodyPr>
          <a:lstStyle/>
          <a:p>
            <a:r>
              <a:rPr lang="en-GB" sz="1600" dirty="0" smtClean="0"/>
              <a:t>Juan Sanchez </a:t>
            </a:r>
            <a:r>
              <a:rPr lang="en-GB" sz="1600" dirty="0" err="1" smtClean="0"/>
              <a:t>Cotan</a:t>
            </a:r>
            <a:endParaRPr lang="en-GB" sz="1600" dirty="0"/>
          </a:p>
        </p:txBody>
      </p:sp>
      <p:sp>
        <p:nvSpPr>
          <p:cNvPr id="59" name="TextBox 58"/>
          <p:cNvSpPr txBox="1"/>
          <p:nvPr/>
        </p:nvSpPr>
        <p:spPr>
          <a:xfrm>
            <a:off x="5604055" y="3710129"/>
            <a:ext cx="938077" cy="338554"/>
          </a:xfrm>
          <a:prstGeom prst="rect">
            <a:avLst/>
          </a:prstGeom>
          <a:noFill/>
        </p:spPr>
        <p:txBody>
          <a:bodyPr wrap="none" rtlCol="0">
            <a:spAutoFit/>
          </a:bodyPr>
          <a:lstStyle/>
          <a:p>
            <a:r>
              <a:rPr lang="en-GB" sz="1600" dirty="0" smtClean="0"/>
              <a:t>Juan Gris</a:t>
            </a:r>
            <a:endParaRPr lang="en-GB" sz="1600" dirty="0"/>
          </a:p>
        </p:txBody>
      </p:sp>
      <p:sp>
        <p:nvSpPr>
          <p:cNvPr id="60" name="TextBox 59"/>
          <p:cNvSpPr txBox="1"/>
          <p:nvPr/>
        </p:nvSpPr>
        <p:spPr>
          <a:xfrm>
            <a:off x="7809107" y="8218722"/>
            <a:ext cx="1378904" cy="338554"/>
          </a:xfrm>
          <a:prstGeom prst="rect">
            <a:avLst/>
          </a:prstGeom>
          <a:noFill/>
        </p:spPr>
        <p:txBody>
          <a:bodyPr wrap="none" rtlCol="0">
            <a:spAutoFit/>
          </a:bodyPr>
          <a:lstStyle/>
          <a:p>
            <a:r>
              <a:rPr lang="en-GB" sz="1600" dirty="0" smtClean="0"/>
              <a:t>Ben Nicholson</a:t>
            </a:r>
            <a:endParaRPr lang="en-GB" sz="1600" dirty="0"/>
          </a:p>
        </p:txBody>
      </p:sp>
      <p:sp>
        <p:nvSpPr>
          <p:cNvPr id="61" name="TextBox 60"/>
          <p:cNvSpPr txBox="1"/>
          <p:nvPr/>
        </p:nvSpPr>
        <p:spPr>
          <a:xfrm>
            <a:off x="7837938" y="6397496"/>
            <a:ext cx="1284519" cy="338554"/>
          </a:xfrm>
          <a:prstGeom prst="rect">
            <a:avLst/>
          </a:prstGeom>
          <a:noFill/>
        </p:spPr>
        <p:txBody>
          <a:bodyPr wrap="none" rtlCol="0">
            <a:spAutoFit/>
          </a:bodyPr>
          <a:lstStyle/>
          <a:p>
            <a:r>
              <a:rPr lang="en-GB" sz="1600" dirty="0" smtClean="0"/>
              <a:t>William Scott</a:t>
            </a:r>
            <a:endParaRPr lang="en-GB" sz="1600" dirty="0"/>
          </a:p>
        </p:txBody>
      </p:sp>
      <p:sp>
        <p:nvSpPr>
          <p:cNvPr id="62" name="TextBox 61"/>
          <p:cNvSpPr txBox="1"/>
          <p:nvPr/>
        </p:nvSpPr>
        <p:spPr>
          <a:xfrm>
            <a:off x="10009651" y="3714456"/>
            <a:ext cx="2145323" cy="338554"/>
          </a:xfrm>
          <a:prstGeom prst="rect">
            <a:avLst/>
          </a:prstGeom>
          <a:noFill/>
        </p:spPr>
        <p:txBody>
          <a:bodyPr wrap="square" rtlCol="0">
            <a:spAutoFit/>
          </a:bodyPr>
          <a:lstStyle/>
          <a:p>
            <a:r>
              <a:rPr lang="en-GB" sz="1600" dirty="0" smtClean="0"/>
              <a:t>Graham Crowley</a:t>
            </a:r>
            <a:endParaRPr lang="en-GB" sz="1600" dirty="0"/>
          </a:p>
        </p:txBody>
      </p:sp>
    </p:spTree>
    <p:extLst>
      <p:ext uri="{BB962C8B-B14F-4D97-AF65-F5344CB8AC3E}">
        <p14:creationId xmlns:p14="http://schemas.microsoft.com/office/powerpoint/2010/main" val="132606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559" y="1104693"/>
            <a:ext cx="9962815" cy="993775"/>
          </a:xfrm>
        </p:spPr>
        <p:txBody>
          <a:bodyPr>
            <a:noAutofit/>
          </a:bodyPr>
          <a:lstStyle/>
          <a:p>
            <a:r>
              <a:rPr lang="en-US" sz="5400" b="1" dirty="0">
                <a:solidFill>
                  <a:schemeClr val="bg1"/>
                </a:solidFill>
                <a:latin typeface="+mn-lt"/>
              </a:rPr>
              <a:t>Juan Sanchez </a:t>
            </a:r>
            <a:r>
              <a:rPr lang="en-US" sz="5400" b="1" dirty="0" err="1">
                <a:solidFill>
                  <a:schemeClr val="bg1"/>
                </a:solidFill>
                <a:latin typeface="+mn-lt"/>
              </a:rPr>
              <a:t>Cotan</a:t>
            </a:r>
            <a:r>
              <a:rPr lang="en-US" sz="5400" b="1" dirty="0">
                <a:solidFill>
                  <a:schemeClr val="bg1"/>
                </a:solidFill>
                <a:latin typeface="+mn-lt"/>
              </a:rPr>
              <a:t> </a:t>
            </a:r>
            <a:r>
              <a:rPr lang="en-GB" sz="5400" b="1" dirty="0">
                <a:solidFill>
                  <a:schemeClr val="bg1"/>
                </a:solidFill>
                <a:latin typeface="+mn-lt"/>
              </a:rPr>
              <a:t>(1560-1627)</a:t>
            </a:r>
            <a:r>
              <a:rPr lang="en-GB" sz="4000" b="1" dirty="0">
                <a:solidFill>
                  <a:schemeClr val="bg1"/>
                </a:solidFill>
              </a:rPr>
              <a:t/>
            </a:r>
            <a:br>
              <a:rPr lang="en-GB" sz="4000" b="1" dirty="0">
                <a:solidFill>
                  <a:schemeClr val="bg1"/>
                </a:solidFill>
              </a:rPr>
            </a:br>
            <a:endParaRPr lang="en-US" sz="4000" b="1" dirty="0">
              <a:solidFill>
                <a:schemeClr val="bg1"/>
              </a:solidFill>
            </a:endParaRPr>
          </a:p>
        </p:txBody>
      </p:sp>
      <p:sp>
        <p:nvSpPr>
          <p:cNvPr id="6" name="TextBox 5"/>
          <p:cNvSpPr txBox="1"/>
          <p:nvPr/>
        </p:nvSpPr>
        <p:spPr>
          <a:xfrm>
            <a:off x="194783" y="2006690"/>
            <a:ext cx="6683687" cy="2862322"/>
          </a:xfrm>
          <a:prstGeom prst="rect">
            <a:avLst/>
          </a:prstGeom>
          <a:noFill/>
        </p:spPr>
        <p:txBody>
          <a:bodyPr wrap="square" rtlCol="0">
            <a:spAutoFit/>
          </a:bodyPr>
          <a:lstStyle/>
          <a:p>
            <a:r>
              <a:rPr lang="en-GB" sz="1800" dirty="0">
                <a:latin typeface="Calibri" panose="020F0502020204030204" pitchFamily="34" charset="0"/>
                <a:cs typeface="Calibri" panose="020F0502020204030204" pitchFamily="34" charset="0"/>
              </a:rPr>
              <a:t>Juan Sanchez </a:t>
            </a:r>
            <a:r>
              <a:rPr lang="en-GB" sz="1800" dirty="0" err="1">
                <a:latin typeface="Calibri" panose="020F0502020204030204" pitchFamily="34" charset="0"/>
                <a:cs typeface="Calibri" panose="020F0502020204030204" pitchFamily="34" charset="0"/>
              </a:rPr>
              <a:t>Cotan</a:t>
            </a:r>
            <a:r>
              <a:rPr lang="en-GB" sz="1800" dirty="0">
                <a:latin typeface="Calibri" panose="020F0502020204030204" pitchFamily="34" charset="0"/>
                <a:cs typeface="Calibri" panose="020F0502020204030204" pitchFamily="34" charset="0"/>
              </a:rPr>
              <a:t> was born in </a:t>
            </a:r>
            <a:r>
              <a:rPr lang="en-GB" sz="1800" dirty="0" err="1">
                <a:latin typeface="Calibri" panose="020F0502020204030204" pitchFamily="34" charset="0"/>
                <a:cs typeface="Calibri" panose="020F0502020204030204" pitchFamily="34" charset="0"/>
              </a:rPr>
              <a:t>Orgaz</a:t>
            </a:r>
            <a:r>
              <a:rPr lang="en-GB" sz="1800" dirty="0">
                <a:latin typeface="Calibri" panose="020F0502020204030204" pitchFamily="34" charset="0"/>
                <a:cs typeface="Calibri" panose="020F0502020204030204" pitchFamily="34" charset="0"/>
              </a:rPr>
              <a:t>, Spain  on the 25</a:t>
            </a:r>
            <a:r>
              <a:rPr lang="en-GB" sz="1800" baseline="30000" dirty="0">
                <a:latin typeface="Calibri" panose="020F0502020204030204" pitchFamily="34" charset="0"/>
                <a:cs typeface="Calibri" panose="020F0502020204030204" pitchFamily="34" charset="0"/>
              </a:rPr>
              <a:t>th</a:t>
            </a:r>
            <a:r>
              <a:rPr lang="en-GB" sz="1800" dirty="0">
                <a:latin typeface="Calibri" panose="020F0502020204030204" pitchFamily="34" charset="0"/>
                <a:cs typeface="Calibri" panose="020F0502020204030204" pitchFamily="34" charset="0"/>
              </a:rPr>
              <a:t> of June 1560 and it was here that he started his artistic career. Spain was a very religious country in the Baroque era and as was the tradition, </a:t>
            </a:r>
            <a:r>
              <a:rPr lang="en-GB" sz="1800" dirty="0" err="1">
                <a:latin typeface="Calibri" panose="020F0502020204030204" pitchFamily="34" charset="0"/>
                <a:cs typeface="Calibri" panose="020F0502020204030204" pitchFamily="34" charset="0"/>
              </a:rPr>
              <a:t>Cotan</a:t>
            </a:r>
            <a:r>
              <a:rPr lang="en-GB" sz="1800" dirty="0">
                <a:latin typeface="Calibri" panose="020F0502020204030204" pitchFamily="34" charset="0"/>
                <a:cs typeface="Calibri" panose="020F0502020204030204" pitchFamily="34" charset="0"/>
              </a:rPr>
              <a:t> was brought up to be a catholic. Since he was heavily influenced by religion from a young age, he started off his career by painting </a:t>
            </a:r>
            <a:r>
              <a:rPr lang="en-GB" sz="1800" dirty="0" err="1">
                <a:latin typeface="Calibri" panose="020F0502020204030204" pitchFamily="34" charset="0"/>
                <a:cs typeface="Calibri" panose="020F0502020204030204" pitchFamily="34" charset="0"/>
              </a:rPr>
              <a:t>alterspieces</a:t>
            </a:r>
            <a:r>
              <a:rPr lang="en-GB" sz="1800" dirty="0">
                <a:latin typeface="Calibri" panose="020F0502020204030204" pitchFamily="34" charset="0"/>
                <a:cs typeface="Calibri" panose="020F0502020204030204" pitchFamily="34" charset="0"/>
              </a:rPr>
              <a:t> and religious works. He was a student of the famous still-life painter Blas del Prado whose style of realism </a:t>
            </a:r>
            <a:r>
              <a:rPr lang="en-GB" sz="1800" dirty="0" err="1">
                <a:latin typeface="Calibri" panose="020F0502020204030204" pitchFamily="34" charset="0"/>
                <a:cs typeface="Calibri" panose="020F0502020204030204" pitchFamily="34" charset="0"/>
              </a:rPr>
              <a:t>Cotan</a:t>
            </a:r>
            <a:r>
              <a:rPr lang="en-GB" sz="1800" dirty="0">
                <a:latin typeface="Calibri" panose="020F0502020204030204" pitchFamily="34" charset="0"/>
                <a:cs typeface="Calibri" panose="020F0502020204030204" pitchFamily="34" charset="0"/>
              </a:rPr>
              <a:t> continued to develop in his own works. As he started becoming successful, he moved to the nearby city of Toledo where, before the end of his secular life, he painted his still </a:t>
            </a:r>
            <a:r>
              <a:rPr lang="en-GB" sz="1800" dirty="0" err="1">
                <a:latin typeface="Calibri" panose="020F0502020204030204" pitchFamily="34" charset="0"/>
                <a:cs typeface="Calibri" panose="020F0502020204030204" pitchFamily="34" charset="0"/>
              </a:rPr>
              <a:t>lifes</a:t>
            </a:r>
            <a:r>
              <a:rPr lang="en-GB" sz="1800" dirty="0">
                <a:latin typeface="Calibri" panose="020F0502020204030204" pitchFamily="34" charset="0"/>
                <a:cs typeface="Calibri" panose="020F0502020204030204" pitchFamily="34" charset="0"/>
              </a:rPr>
              <a:t>.</a:t>
            </a:r>
          </a:p>
        </p:txBody>
      </p:sp>
      <p:sp>
        <p:nvSpPr>
          <p:cNvPr id="10" name="Rectangle 9"/>
          <p:cNvSpPr/>
          <p:nvPr/>
        </p:nvSpPr>
        <p:spPr>
          <a:xfrm>
            <a:off x="4097218" y="5134016"/>
            <a:ext cx="3091837" cy="3693319"/>
          </a:xfrm>
          <a:prstGeom prst="rect">
            <a:avLst/>
          </a:prstGeom>
          <a:noFill/>
        </p:spPr>
        <p:txBody>
          <a:bodyPr wrap="square">
            <a:spAutoFit/>
          </a:bodyPr>
          <a:lstStyle/>
          <a:p>
            <a:r>
              <a:rPr lang="en-GB" sz="1800" dirty="0">
                <a:solidFill>
                  <a:srgbClr val="333333"/>
                </a:solidFill>
                <a:latin typeface="Calibri" panose="020F0502020204030204" pitchFamily="34" charset="0"/>
                <a:ea typeface="MS Mincho" panose="02020609040205080304" pitchFamily="49" charset="-128"/>
                <a:cs typeface="Times New Roman" panose="02020603050405020304" pitchFamily="18" charset="0"/>
              </a:rPr>
              <a:t>The continued influence of </a:t>
            </a:r>
            <a:r>
              <a:rPr lang="en-GB" sz="1800" dirty="0" err="1">
                <a:solidFill>
                  <a:srgbClr val="333333"/>
                </a:solidFill>
                <a:latin typeface="Calibri" panose="020F0502020204030204" pitchFamily="34" charset="0"/>
                <a:ea typeface="MS Mincho" panose="02020609040205080304" pitchFamily="49" charset="-128"/>
                <a:cs typeface="Times New Roman" panose="02020603050405020304" pitchFamily="18" charset="0"/>
              </a:rPr>
              <a:t>C</a:t>
            </a:r>
            <a:r>
              <a:rPr lang="en-GB" sz="1800" dirty="0" err="1" smtClean="0">
                <a:solidFill>
                  <a:srgbClr val="333333"/>
                </a:solidFill>
                <a:latin typeface="Calibri" panose="020F0502020204030204" pitchFamily="34" charset="0"/>
                <a:ea typeface="MS Mincho" panose="02020609040205080304" pitchFamily="49" charset="-128"/>
                <a:cs typeface="Times New Roman" panose="02020603050405020304" pitchFamily="18" charset="0"/>
              </a:rPr>
              <a:t>atholocism</a:t>
            </a:r>
            <a:r>
              <a:rPr lang="en-GB" sz="1800" dirty="0" smtClean="0">
                <a:solidFill>
                  <a:srgbClr val="333333"/>
                </a:solidFill>
                <a:latin typeface="Calibri" panose="020F0502020204030204" pitchFamily="34" charset="0"/>
                <a:ea typeface="MS Mincho" panose="02020609040205080304" pitchFamily="49" charset="-128"/>
                <a:cs typeface="Times New Roman" panose="02020603050405020304" pitchFamily="18" charset="0"/>
              </a:rPr>
              <a:t> </a:t>
            </a:r>
            <a:r>
              <a:rPr lang="en-GB" sz="1800" dirty="0">
                <a:solidFill>
                  <a:srgbClr val="333333"/>
                </a:solidFill>
                <a:latin typeface="Calibri" panose="020F0502020204030204" pitchFamily="34" charset="0"/>
                <a:ea typeface="MS Mincho" panose="02020609040205080304" pitchFamily="49" charset="-128"/>
                <a:cs typeface="Times New Roman" panose="02020603050405020304" pitchFamily="18" charset="0"/>
              </a:rPr>
              <a:t>on </a:t>
            </a:r>
            <a:r>
              <a:rPr lang="en-GB" sz="1800" dirty="0" err="1">
                <a:solidFill>
                  <a:srgbClr val="333333"/>
                </a:solidFill>
                <a:latin typeface="Calibri" panose="020F0502020204030204" pitchFamily="34" charset="0"/>
                <a:ea typeface="MS Mincho" panose="02020609040205080304" pitchFamily="49" charset="-128"/>
                <a:cs typeface="Times New Roman" panose="02020603050405020304" pitchFamily="18" charset="0"/>
              </a:rPr>
              <a:t>Cotan</a:t>
            </a:r>
            <a:r>
              <a:rPr lang="en-GB" sz="1800" dirty="0">
                <a:solidFill>
                  <a:srgbClr val="333333"/>
                </a:solidFill>
                <a:latin typeface="Calibri" panose="020F0502020204030204" pitchFamily="34" charset="0"/>
                <a:ea typeface="MS Mincho" panose="02020609040205080304" pitchFamily="49" charset="-128"/>
                <a:cs typeface="Times New Roman" panose="02020603050405020304" pitchFamily="18" charset="0"/>
              </a:rPr>
              <a:t> prompted him to gain an interest in leading a monastic life. This is shown through the subject matter of his still life paintings as they include mostly vegetables and fruit (despite fowl and fish being in a few paintings) which was the main diet of the </a:t>
            </a:r>
            <a:r>
              <a:rPr lang="en-GB" sz="1800" dirty="0" err="1">
                <a:solidFill>
                  <a:srgbClr val="333333"/>
                </a:solidFill>
                <a:latin typeface="Calibri" panose="020F0502020204030204" pitchFamily="34" charset="0"/>
                <a:ea typeface="MS Mincho" panose="02020609040205080304" pitchFamily="49" charset="-128"/>
                <a:cs typeface="Times New Roman" panose="02020603050405020304" pitchFamily="18" charset="0"/>
              </a:rPr>
              <a:t>Carthusian</a:t>
            </a:r>
            <a:r>
              <a:rPr lang="en-GB" sz="1800" dirty="0">
                <a:solidFill>
                  <a:srgbClr val="333333"/>
                </a:solidFill>
                <a:latin typeface="Calibri" panose="020F0502020204030204" pitchFamily="34" charset="0"/>
                <a:ea typeface="MS Mincho" panose="02020609040205080304" pitchFamily="49" charset="-128"/>
                <a:cs typeface="Times New Roman" panose="02020603050405020304" pitchFamily="18" charset="0"/>
              </a:rPr>
              <a:t> monks who had a monastery in Toledo at the time. </a:t>
            </a:r>
            <a:endParaRPr lang="en-GB" sz="1800" dirty="0"/>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7533563" y="1934890"/>
            <a:ext cx="4830885" cy="4042829"/>
          </a:xfrm>
          <a:prstGeom prst="rect">
            <a:avLst/>
          </a:prstGeom>
          <a:noFill/>
          <a:ln>
            <a:noFill/>
          </a:ln>
        </p:spPr>
      </p:pic>
      <p:sp>
        <p:nvSpPr>
          <p:cNvPr id="13" name="Text Box 18"/>
          <p:cNvSpPr txBox="1"/>
          <p:nvPr/>
        </p:nvSpPr>
        <p:spPr>
          <a:xfrm>
            <a:off x="8279031" y="6264833"/>
            <a:ext cx="3920685" cy="543083"/>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ts val="900"/>
              </a:lnSpc>
              <a:spcBef>
                <a:spcPts val="563"/>
              </a:spcBef>
            </a:pPr>
            <a:r>
              <a:rPr lang="en-GB" sz="1800" u="sng" dirty="0">
                <a:solidFill>
                  <a:srgbClr val="515050"/>
                </a:solidFill>
                <a:latin typeface="Calibri Light" panose="020F0302020204030204" pitchFamily="34" charset="0"/>
                <a:ea typeface="MS Mincho" panose="02020609040205080304" pitchFamily="49" charset="-128"/>
                <a:cs typeface="Calibri" panose="020F0502020204030204" pitchFamily="34" charset="0"/>
              </a:rPr>
              <a:t>Still life with Fruit and Vegetables</a:t>
            </a:r>
            <a:endParaRPr lang="en-GB" sz="1800" dirty="0">
              <a:solidFill>
                <a:srgbClr val="515050"/>
              </a:solidFill>
              <a:latin typeface="Calibri Light" panose="020F0302020204030204" pitchFamily="34" charset="0"/>
              <a:ea typeface="MS Mincho" panose="02020609040205080304" pitchFamily="49" charset="-128"/>
              <a:cs typeface="Calibri" panose="020F0502020204030204" pitchFamily="34" charset="0"/>
            </a:endParaRPr>
          </a:p>
        </p:txBody>
      </p:sp>
      <p:pic>
        <p:nvPicPr>
          <p:cNvPr id="1026" name="Picture 2" descr="https://c2.staticflickr.com/4/3219/4567520107_34e65d7b2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3546" t="9716" r="24155" b="13105"/>
          <a:stretch/>
        </p:blipFill>
        <p:spPr bwMode="auto">
          <a:xfrm>
            <a:off x="194783" y="4869012"/>
            <a:ext cx="3694829" cy="41785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8391" y="6151181"/>
            <a:ext cx="3412085" cy="2356328"/>
          </a:xfrm>
          <a:prstGeom prst="rect">
            <a:avLst/>
          </a:prstGeom>
          <a:noFill/>
        </p:spPr>
        <p:txBody>
          <a:bodyPr wrap="square" rtlCol="0">
            <a:spAutoFit/>
          </a:bodyPr>
          <a:lstStyle/>
          <a:p>
            <a:pPr algn="ctr"/>
            <a:r>
              <a:rPr lang="en-GB" sz="1800" dirty="0">
                <a:solidFill>
                  <a:srgbClr val="333333"/>
                </a:solidFill>
                <a:latin typeface="Blue Ridge SF" pitchFamily="2" charset="0"/>
                <a:ea typeface="MS Mincho" panose="02020609040205080304" pitchFamily="49" charset="-128"/>
                <a:cs typeface="Times New Roman" panose="02020603050405020304" pitchFamily="18" charset="0"/>
              </a:rPr>
              <a:t>Hanging fruit and vegetables in still life seems like a modern twist to the idea of “Suspended Animation” which is almost surreal to our 21</a:t>
            </a:r>
            <a:r>
              <a:rPr lang="en-GB" sz="1800" baseline="30000" dirty="0">
                <a:solidFill>
                  <a:srgbClr val="333333"/>
                </a:solidFill>
                <a:latin typeface="Blue Ridge SF" pitchFamily="2" charset="0"/>
                <a:ea typeface="MS Mincho" panose="02020609040205080304" pitchFamily="49" charset="-128"/>
                <a:cs typeface="Times New Roman" panose="02020603050405020304" pitchFamily="18" charset="0"/>
              </a:rPr>
              <a:t>st</a:t>
            </a:r>
            <a:r>
              <a:rPr lang="en-GB" sz="1800" dirty="0">
                <a:solidFill>
                  <a:srgbClr val="333333"/>
                </a:solidFill>
                <a:latin typeface="Blue Ridge SF" pitchFamily="2" charset="0"/>
                <a:ea typeface="MS Mincho" panose="02020609040205080304" pitchFamily="49" charset="-128"/>
                <a:cs typeface="Times New Roman" panose="02020603050405020304" pitchFamily="18" charset="0"/>
              </a:rPr>
              <a:t> Century eyes. However, placing food in this way was actually a form of food preservation in the 17</a:t>
            </a:r>
            <a:r>
              <a:rPr lang="en-GB" sz="1800" baseline="30000" dirty="0">
                <a:solidFill>
                  <a:srgbClr val="333333"/>
                </a:solidFill>
                <a:latin typeface="Blue Ridge SF" pitchFamily="2" charset="0"/>
                <a:ea typeface="MS Mincho" panose="02020609040205080304" pitchFamily="49" charset="-128"/>
                <a:cs typeface="Times New Roman" panose="02020603050405020304" pitchFamily="18" charset="0"/>
              </a:rPr>
              <a:t>th</a:t>
            </a:r>
            <a:r>
              <a:rPr lang="en-GB" sz="1800" dirty="0">
                <a:solidFill>
                  <a:srgbClr val="333333"/>
                </a:solidFill>
                <a:latin typeface="Blue Ridge SF" pitchFamily="2" charset="0"/>
                <a:ea typeface="MS Mincho" panose="02020609040205080304" pitchFamily="49" charset="-128"/>
                <a:cs typeface="Times New Roman" panose="02020603050405020304" pitchFamily="18" charset="0"/>
              </a:rPr>
              <a:t> century and what </a:t>
            </a:r>
            <a:r>
              <a:rPr lang="en-GB" sz="1800" dirty="0" err="1">
                <a:solidFill>
                  <a:srgbClr val="333333"/>
                </a:solidFill>
                <a:latin typeface="Blue Ridge SF" pitchFamily="2" charset="0"/>
                <a:ea typeface="MS Mincho" panose="02020609040205080304" pitchFamily="49" charset="-128"/>
                <a:cs typeface="Times New Roman" panose="02020603050405020304" pitchFamily="18" charset="0"/>
              </a:rPr>
              <a:t>Cotan</a:t>
            </a:r>
            <a:r>
              <a:rPr lang="en-GB" sz="1800" dirty="0">
                <a:solidFill>
                  <a:srgbClr val="333333"/>
                </a:solidFill>
                <a:latin typeface="Blue Ridge SF" pitchFamily="2" charset="0"/>
                <a:ea typeface="MS Mincho" panose="02020609040205080304" pitchFamily="49" charset="-128"/>
                <a:cs typeface="Times New Roman" panose="02020603050405020304" pitchFamily="18" charset="0"/>
              </a:rPr>
              <a:t> was painting was a simple storage space.</a:t>
            </a:r>
            <a:endParaRPr lang="en-GB" sz="1800" dirty="0">
              <a:latin typeface="Blue Ridge SF" pitchFamily="2" charset="0"/>
            </a:endParaRPr>
          </a:p>
        </p:txBody>
      </p:sp>
      <p:sp>
        <p:nvSpPr>
          <p:cNvPr id="5" name="TextBox 4"/>
          <p:cNvSpPr txBox="1"/>
          <p:nvPr/>
        </p:nvSpPr>
        <p:spPr>
          <a:xfrm>
            <a:off x="7465112" y="6560205"/>
            <a:ext cx="4967785" cy="2800767"/>
          </a:xfrm>
          <a:prstGeom prst="rect">
            <a:avLst/>
          </a:prstGeom>
          <a:noFill/>
        </p:spPr>
        <p:txBody>
          <a:bodyPr wrap="square" rtlCol="0">
            <a:spAutoFit/>
          </a:bodyPr>
          <a:lstStyle/>
          <a:p>
            <a:r>
              <a:rPr lang="en-GB" sz="1600" dirty="0"/>
              <a:t>I have chosen to study “Still Life with Fruit and Vegetables” because it has contrasting levels in the way the objects are hung compared to the majority of </a:t>
            </a:r>
            <a:r>
              <a:rPr lang="en-GB" sz="1600" dirty="0" err="1"/>
              <a:t>Cotan’s</a:t>
            </a:r>
            <a:r>
              <a:rPr lang="en-GB" sz="1600" dirty="0"/>
              <a:t> other still life works. In this painting all the elevated vegetables and fruit hang at the same height, leaving space on the surface for other objects to be placed. This gives the effect of the painting being separated into two halves horizontally. This leads the eye to follow a journey of a more horizontal form rather than diagonal one, as seen in “Quince, Cabbage, Melon and Cucumber” where the hanging food are placed in descending height order.</a:t>
            </a:r>
          </a:p>
        </p:txBody>
      </p:sp>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34682" y="1965677"/>
            <a:ext cx="1901819" cy="3970318"/>
          </a:xfrm>
          <a:prstGeom prst="rect">
            <a:avLst/>
          </a:prstGeom>
          <a:noFill/>
        </p:spPr>
        <p:txBody>
          <a:bodyPr wrap="square" rtlCol="0">
            <a:spAutoFit/>
          </a:bodyPr>
          <a:lstStyle/>
          <a:p>
            <a:r>
              <a:rPr lang="en-GB" sz="1800" dirty="0" smtClean="0"/>
              <a:t>Because of the relatively small space the objects are placed in, the relationships between each curve and line seems intimate. The lack of depth and range in positioning of object also adds to the private atmosphere. </a:t>
            </a:r>
            <a:endParaRPr lang="en-GB" sz="1800"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74704" y="1965677"/>
            <a:ext cx="4756747" cy="3944600"/>
          </a:xfrm>
          <a:prstGeom prst="rect">
            <a:avLst/>
          </a:prstGeom>
          <a:noFill/>
          <a:ln>
            <a:noFill/>
          </a:ln>
        </p:spPr>
      </p:pic>
      <p:sp>
        <p:nvSpPr>
          <p:cNvPr id="12" name="Text Box 2"/>
          <p:cNvSpPr txBox="1">
            <a:spLocks noChangeArrowheads="1"/>
          </p:cNvSpPr>
          <p:nvPr/>
        </p:nvSpPr>
        <p:spPr bwMode="auto">
          <a:xfrm>
            <a:off x="174704" y="6025549"/>
            <a:ext cx="4732169" cy="4191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ts val="1920"/>
              </a:lnSpc>
              <a:spcBef>
                <a:spcPts val="750"/>
              </a:spcBef>
              <a:spcAft>
                <a:spcPts val="750"/>
              </a:spcAft>
            </a:pPr>
            <a:r>
              <a:rPr lang="en-GB" sz="1800" u="sng" dirty="0">
                <a:solidFill>
                  <a:srgbClr val="333333"/>
                </a:solidFill>
                <a:latin typeface="Calibri Light" panose="020F0302020204030204" pitchFamily="34" charset="0"/>
                <a:ea typeface="Times New Roman" panose="02020603050405020304" pitchFamily="18" charset="0"/>
              </a:rPr>
              <a:t>Quince, Cabbage, Melon and Cucumber (1602</a:t>
            </a:r>
            <a:r>
              <a:rPr lang="en-GB" sz="1800" dirty="0">
                <a:solidFill>
                  <a:srgbClr val="333333"/>
                </a:solidFill>
                <a:latin typeface="Calibri Light" panose="020F0302020204030204" pitchFamily="34" charset="0"/>
                <a:ea typeface="Times New Roman" panose="02020603050405020304" pitchFamily="18" charset="0"/>
              </a:rPr>
              <a:t>)</a:t>
            </a:r>
            <a:endParaRPr lang="en-GB" sz="1800" dirty="0">
              <a:solidFill>
                <a:srgbClr val="515050"/>
              </a:solidFill>
              <a:latin typeface="Arial" panose="020B0604020202020204" pitchFamily="34" charset="0"/>
              <a:ea typeface="Times New Roman" panose="02020603050405020304" pitchFamily="18" charset="0"/>
            </a:endParaRPr>
          </a:p>
          <a:p>
            <a:pPr>
              <a:lnSpc>
                <a:spcPts val="1200"/>
              </a:lnSpc>
              <a:spcBef>
                <a:spcPts val="750"/>
              </a:spcBef>
            </a:pPr>
            <a:r>
              <a:rPr lang="en-GB" sz="1200" dirty="0">
                <a:solidFill>
                  <a:srgbClr val="515050"/>
                </a:solidFill>
                <a:latin typeface="Calibri Light" panose="020F0302020204030204" pitchFamily="34" charset="0"/>
                <a:ea typeface="MS Mincho" panose="02020609040205080304" pitchFamily="49" charset="-128"/>
                <a:cs typeface="Times New Roman" panose="02020603050405020304" pitchFamily="18" charset="0"/>
              </a:rPr>
              <a:t> </a:t>
            </a:r>
            <a:endParaRPr lang="en-GB" sz="1200" dirty="0">
              <a:solidFill>
                <a:srgbClr val="51505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2" name="TextBox 1"/>
          <p:cNvSpPr txBox="1"/>
          <p:nvPr/>
        </p:nvSpPr>
        <p:spPr>
          <a:xfrm>
            <a:off x="174704" y="6767543"/>
            <a:ext cx="7121574" cy="2277547"/>
          </a:xfrm>
          <a:prstGeom prst="rect">
            <a:avLst/>
          </a:prstGeom>
          <a:noFill/>
        </p:spPr>
        <p:txBody>
          <a:bodyPr wrap="square" rtlCol="0">
            <a:spAutoFit/>
          </a:bodyPr>
          <a:lstStyle/>
          <a:p>
            <a:r>
              <a:rPr lang="en-GB" sz="1800" dirty="0" smtClean="0"/>
              <a:t>Since all objects are placed near the front, there isn’t much gradient between dark and light as everything is placed near a strong light source. This creates a starker contrast between the strongly illuminated foods and the darkness  of the background making a strong sense of divide of line, adding weight to the objects and drama to the overall composition. This can be seen as an example of chiaroscuro, the arrangement of light and dark elements in paintings. </a:t>
            </a:r>
          </a:p>
          <a:p>
            <a:endParaRPr lang="en-GB" sz="1600" dirty="0"/>
          </a:p>
        </p:txBody>
      </p:sp>
      <p:sp>
        <p:nvSpPr>
          <p:cNvPr id="3" name="TextBox 2"/>
          <p:cNvSpPr txBox="1"/>
          <p:nvPr/>
        </p:nvSpPr>
        <p:spPr>
          <a:xfrm>
            <a:off x="7296278" y="1952429"/>
            <a:ext cx="5261361" cy="3139321"/>
          </a:xfrm>
          <a:prstGeom prst="rect">
            <a:avLst/>
          </a:prstGeom>
          <a:noFill/>
        </p:spPr>
        <p:txBody>
          <a:bodyPr wrap="square" rtlCol="0">
            <a:spAutoFit/>
          </a:bodyPr>
          <a:lstStyle/>
          <a:p>
            <a:r>
              <a:rPr lang="en-GB" sz="1800" dirty="0" err="1"/>
              <a:t>Cotan’s</a:t>
            </a:r>
            <a:r>
              <a:rPr lang="en-GB" sz="1800" dirty="0"/>
              <a:t> works involving hanging food led an artist named </a:t>
            </a:r>
            <a:r>
              <a:rPr lang="en-GB" sz="1800" dirty="0" err="1"/>
              <a:t>Ori</a:t>
            </a:r>
            <a:r>
              <a:rPr lang="en-GB" sz="1800" dirty="0"/>
              <a:t> </a:t>
            </a:r>
            <a:r>
              <a:rPr lang="en-GB" sz="1800" dirty="0" err="1"/>
              <a:t>Gersht</a:t>
            </a:r>
            <a:r>
              <a:rPr lang="en-GB" sz="1800" dirty="0"/>
              <a:t> to make a film called “Pomegranate”. Reminiscent of </a:t>
            </a:r>
            <a:r>
              <a:rPr lang="en-GB" sz="1800" dirty="0" err="1"/>
              <a:t>Cotan’s</a:t>
            </a:r>
            <a:r>
              <a:rPr lang="en-GB" sz="1800" dirty="0"/>
              <a:t> Still life works, </a:t>
            </a:r>
            <a:r>
              <a:rPr lang="en-GB" sz="1800" dirty="0" err="1"/>
              <a:t>Gersht</a:t>
            </a:r>
            <a:r>
              <a:rPr lang="en-GB" sz="1800" dirty="0"/>
              <a:t> also references 20</a:t>
            </a:r>
            <a:r>
              <a:rPr lang="en-GB" sz="1800" baseline="30000" dirty="0"/>
              <a:t>th</a:t>
            </a:r>
            <a:r>
              <a:rPr lang="en-GB" sz="1800" dirty="0"/>
              <a:t> century scientist Harold Edgerton and his stroboscopic photography to show in slow motion a bullet cutting across the scene to obliterate a hanging pomegranate. I feel that this still from the “Pomegranate” mixes the contrasting styles of classic Baroque Still Life where the atmosphere is seen to be serene with the dynamic modern harshness of political artwork.</a:t>
            </a:r>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7464309" y="5091751"/>
            <a:ext cx="4943205" cy="4281626"/>
          </a:xfrm>
          <a:prstGeom prst="rect">
            <a:avLst/>
          </a:prstGeom>
          <a:noFill/>
          <a:ln>
            <a:noFill/>
          </a:ln>
        </p:spPr>
      </p:pic>
    </p:spTree>
    <p:extLst>
      <p:ext uri="{BB962C8B-B14F-4D97-AF65-F5344CB8AC3E}">
        <p14:creationId xmlns:p14="http://schemas.microsoft.com/office/powerpoint/2010/main" val="41059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193" y="6170184"/>
            <a:ext cx="8663987" cy="2308324"/>
          </a:xfrm>
          <a:prstGeom prst="rect">
            <a:avLst/>
          </a:prstGeom>
          <a:noFill/>
        </p:spPr>
        <p:txBody>
          <a:bodyPr wrap="square" rtlCol="0">
            <a:spAutoFit/>
          </a:bodyPr>
          <a:lstStyle/>
          <a:p>
            <a:r>
              <a:rPr lang="en-GB" sz="1800" dirty="0"/>
              <a:t>I think that whilst </a:t>
            </a:r>
            <a:r>
              <a:rPr lang="en-GB" sz="1800" dirty="0" err="1"/>
              <a:t>Cotan</a:t>
            </a:r>
            <a:r>
              <a:rPr lang="en-GB" sz="1800" dirty="0"/>
              <a:t> brought forward the idea of suspending objects in his paintings, </a:t>
            </a:r>
            <a:r>
              <a:rPr lang="en-GB" sz="1800" dirty="0" err="1"/>
              <a:t>Gersht</a:t>
            </a:r>
            <a:r>
              <a:rPr lang="en-GB" sz="1800" dirty="0"/>
              <a:t> develops the idea of hanging things to show objects mid movement and so takes this a step further to form the idea of “Suspended Animation” using film. Another artist named Graham Crowley uses the idea of “Animation” in Still </a:t>
            </a:r>
            <a:r>
              <a:rPr lang="en-GB" sz="1800" dirty="0" smtClean="0"/>
              <a:t>Life. </a:t>
            </a:r>
            <a:r>
              <a:rPr lang="en-GB" sz="1800" dirty="0"/>
              <a:t>Like </a:t>
            </a:r>
            <a:r>
              <a:rPr lang="en-GB" sz="1800" dirty="0" err="1"/>
              <a:t>Cotan</a:t>
            </a:r>
            <a:r>
              <a:rPr lang="en-GB" sz="1800" dirty="0"/>
              <a:t>, Crowley uses everyday objects in his still </a:t>
            </a:r>
            <a:r>
              <a:rPr lang="en-GB" sz="1800" dirty="0" err="1"/>
              <a:t>lifes</a:t>
            </a:r>
            <a:r>
              <a:rPr lang="en-GB" sz="1800" dirty="0"/>
              <a:t> but instead of using film like </a:t>
            </a:r>
            <a:r>
              <a:rPr lang="en-GB" sz="1800" dirty="0" err="1"/>
              <a:t>Gersht</a:t>
            </a:r>
            <a:r>
              <a:rPr lang="en-GB" sz="1800" dirty="0"/>
              <a:t>, he uses his painting style to connote the idea of animation in still life. Crowley also uses strong light and dark tones like </a:t>
            </a:r>
            <a:r>
              <a:rPr lang="en-GB" sz="1800" dirty="0" err="1"/>
              <a:t>Cotan</a:t>
            </a:r>
            <a:r>
              <a:rPr lang="en-GB" sz="1800" dirty="0"/>
              <a:t> as they both concentrate on the placement of one strong light source in their works. </a:t>
            </a:r>
          </a:p>
        </p:txBody>
      </p:sp>
      <p:sp>
        <p:nvSpPr>
          <p:cNvPr id="4" name="TextBox 3"/>
          <p:cNvSpPr txBox="1"/>
          <p:nvPr/>
        </p:nvSpPr>
        <p:spPr>
          <a:xfrm>
            <a:off x="248195" y="1952729"/>
            <a:ext cx="8745679" cy="923330"/>
          </a:xfrm>
          <a:prstGeom prst="rect">
            <a:avLst/>
          </a:prstGeom>
          <a:noFill/>
        </p:spPr>
        <p:txBody>
          <a:bodyPr wrap="square" rtlCol="0">
            <a:spAutoFit/>
          </a:bodyPr>
          <a:lstStyle/>
          <a:p>
            <a:r>
              <a:rPr lang="en-GB" sz="1800" dirty="0" smtClean="0"/>
              <a:t>Linking </a:t>
            </a:r>
            <a:r>
              <a:rPr lang="en-GB" sz="1800" dirty="0"/>
              <a:t>back to the idea of “Significance of </a:t>
            </a:r>
            <a:r>
              <a:rPr lang="en-GB" sz="1800" dirty="0" smtClean="0"/>
              <a:t>Objects”, </a:t>
            </a:r>
            <a:r>
              <a:rPr lang="en-GB" sz="1800" dirty="0"/>
              <a:t>I feel that </a:t>
            </a:r>
            <a:r>
              <a:rPr lang="en-GB" sz="1800" dirty="0" err="1"/>
              <a:t>Gersht</a:t>
            </a:r>
            <a:r>
              <a:rPr lang="en-GB" sz="1800" dirty="0"/>
              <a:t> continued the </a:t>
            </a:r>
            <a:r>
              <a:rPr lang="en-GB" sz="1800" dirty="0" smtClean="0"/>
              <a:t>concept of </a:t>
            </a:r>
            <a:r>
              <a:rPr lang="en-GB" sz="1800" dirty="0"/>
              <a:t>how including objects signifying personal interests in </a:t>
            </a:r>
            <a:r>
              <a:rPr lang="en-GB" sz="1800" dirty="0" smtClean="0"/>
              <a:t>artworks can </a:t>
            </a:r>
            <a:r>
              <a:rPr lang="en-GB" sz="1800" dirty="0"/>
              <a:t>give a more intense meaning to an overall </a:t>
            </a:r>
            <a:r>
              <a:rPr lang="en-GB" sz="1800" dirty="0" err="1"/>
              <a:t>compositon</a:t>
            </a:r>
            <a:r>
              <a:rPr lang="en-GB" sz="1800" dirty="0"/>
              <a:t>. </a:t>
            </a:r>
          </a:p>
        </p:txBody>
      </p:sp>
      <p:sp>
        <p:nvSpPr>
          <p:cNvPr id="5" name="TextBox 4"/>
          <p:cNvSpPr txBox="1"/>
          <p:nvPr/>
        </p:nvSpPr>
        <p:spPr>
          <a:xfrm>
            <a:off x="329886" y="3030864"/>
            <a:ext cx="8582296" cy="1569660"/>
          </a:xfrm>
          <a:prstGeom prst="rect">
            <a:avLst/>
          </a:prstGeom>
          <a:noFill/>
        </p:spPr>
        <p:txBody>
          <a:bodyPr wrap="square" rtlCol="0">
            <a:spAutoFit/>
          </a:bodyPr>
          <a:lstStyle/>
          <a:p>
            <a:r>
              <a:rPr lang="en-GB" sz="2400" b="1" i="1" dirty="0"/>
              <a:t>“A peaceful image is transformed into bloodshed, </a:t>
            </a:r>
          </a:p>
          <a:p>
            <a:r>
              <a:rPr lang="en-GB" sz="2400" b="1" i="1" dirty="0" smtClean="0"/>
              <a:t>            and </a:t>
            </a:r>
            <a:r>
              <a:rPr lang="en-GB" sz="2400" b="1" i="1" dirty="0"/>
              <a:t>a dialogue is established between stillness and motion,  </a:t>
            </a:r>
          </a:p>
          <a:p>
            <a:r>
              <a:rPr lang="en-GB" sz="2400" b="1" i="1" dirty="0"/>
              <a:t>                                                                               peace and violence”</a:t>
            </a:r>
          </a:p>
          <a:p>
            <a:endParaRPr lang="en-GB" sz="2400" b="1" i="1" dirty="0"/>
          </a:p>
        </p:txBody>
      </p:sp>
      <p:sp>
        <p:nvSpPr>
          <p:cNvPr id="7" name="TextBox 6"/>
          <p:cNvSpPr txBox="1"/>
          <p:nvPr/>
        </p:nvSpPr>
        <p:spPr>
          <a:xfrm>
            <a:off x="248194" y="4600524"/>
            <a:ext cx="8663987" cy="1477328"/>
          </a:xfrm>
          <a:prstGeom prst="rect">
            <a:avLst/>
          </a:prstGeom>
          <a:noFill/>
        </p:spPr>
        <p:txBody>
          <a:bodyPr wrap="square" rtlCol="0">
            <a:spAutoFit/>
          </a:bodyPr>
          <a:lstStyle/>
          <a:p>
            <a:r>
              <a:rPr lang="en-GB" sz="1800" dirty="0"/>
              <a:t>I agree with this quote because I feel that </a:t>
            </a:r>
            <a:r>
              <a:rPr lang="en-GB" sz="1800" dirty="0" err="1"/>
              <a:t>Gersht’s</a:t>
            </a:r>
            <a:r>
              <a:rPr lang="en-GB" sz="1800" dirty="0"/>
              <a:t> film brings back a strong idea of religion and violence. </a:t>
            </a:r>
            <a:r>
              <a:rPr lang="en-GB" sz="1800" dirty="0" smtClean="0"/>
              <a:t>Knowing </a:t>
            </a:r>
            <a:r>
              <a:rPr lang="en-GB" sz="1800" dirty="0"/>
              <a:t>that in religious artworks pomegranates were catholic representations of Jesus’ resurrection, </a:t>
            </a:r>
            <a:r>
              <a:rPr lang="en-GB" sz="1800" dirty="0" smtClean="0"/>
              <a:t>plenitude </a:t>
            </a:r>
            <a:r>
              <a:rPr lang="en-GB" sz="1800" dirty="0"/>
              <a:t>and spiritual hopefulness, I think that the bullet represents brutality and the fact that it’s bursting through the pomegranate implies that the serenity of religion is being broken by the modern world crises and violence.</a:t>
            </a:r>
          </a:p>
        </p:txBody>
      </p:sp>
      <p:pic>
        <p:nvPicPr>
          <p:cNvPr id="8" name="Picture 4" descr="24rgb.jpg (1196×15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4722" y="5206272"/>
            <a:ext cx="2959112" cy="37112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828876" y="8938943"/>
            <a:ext cx="2230804" cy="369332"/>
          </a:xfrm>
          <a:prstGeom prst="rect">
            <a:avLst/>
          </a:prstGeom>
          <a:noFill/>
        </p:spPr>
        <p:txBody>
          <a:bodyPr wrap="none" rtlCol="0">
            <a:spAutoFit/>
          </a:bodyPr>
          <a:lstStyle/>
          <a:p>
            <a:r>
              <a:rPr lang="en-GB" sz="1800" u="sng" dirty="0"/>
              <a:t>The Clampdown 1982</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9075566" y="1952729"/>
            <a:ext cx="3354897" cy="3060501"/>
          </a:xfrm>
          <a:prstGeom prst="rect">
            <a:avLst/>
          </a:prstGeom>
          <a:noFill/>
          <a:ln>
            <a:noFill/>
          </a:ln>
        </p:spPr>
      </p:pic>
    </p:spTree>
    <p:extLst>
      <p:ext uri="{BB962C8B-B14F-4D97-AF65-F5344CB8AC3E}">
        <p14:creationId xmlns:p14="http://schemas.microsoft.com/office/powerpoint/2010/main" val="263133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067" y="961366"/>
            <a:ext cx="8341090" cy="993775"/>
          </a:xfrm>
        </p:spPr>
        <p:txBody>
          <a:bodyPr>
            <a:noAutofit/>
          </a:bodyPr>
          <a:lstStyle/>
          <a:p>
            <a:r>
              <a:rPr lang="en-US" sz="5400" b="1" dirty="0">
                <a:solidFill>
                  <a:schemeClr val="bg1"/>
                </a:solidFill>
                <a:latin typeface="+mn-lt"/>
              </a:rPr>
              <a:t>Graham Crowley (1950-       )</a:t>
            </a:r>
          </a:p>
        </p:txBody>
      </p:sp>
      <p:pic>
        <p:nvPicPr>
          <p:cNvPr id="5" name="Picture 4" descr="Graham Crowley - Light Fiction 198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751" y="2101352"/>
            <a:ext cx="3857557" cy="5073456"/>
          </a:xfrm>
          <a:prstGeom prst="rect">
            <a:avLst/>
          </a:prstGeom>
          <a:noFill/>
          <a:ln>
            <a:noFill/>
          </a:ln>
        </p:spPr>
      </p:pic>
      <p:sp>
        <p:nvSpPr>
          <p:cNvPr id="6" name="TextBox 5"/>
          <p:cNvSpPr txBox="1"/>
          <p:nvPr/>
        </p:nvSpPr>
        <p:spPr>
          <a:xfrm>
            <a:off x="400544" y="7187248"/>
            <a:ext cx="2184394" cy="369332"/>
          </a:xfrm>
          <a:prstGeom prst="rect">
            <a:avLst/>
          </a:prstGeom>
          <a:noFill/>
        </p:spPr>
        <p:txBody>
          <a:bodyPr wrap="square" rtlCol="0">
            <a:spAutoFit/>
          </a:bodyPr>
          <a:lstStyle/>
          <a:p>
            <a:r>
              <a:rPr lang="en-GB" sz="1800" u="sng" dirty="0"/>
              <a:t>Light </a:t>
            </a:r>
            <a:r>
              <a:rPr lang="en-GB" sz="1800" u="sng" dirty="0" smtClean="0"/>
              <a:t>Fiction 1986</a:t>
            </a:r>
            <a:endParaRPr lang="en-GB" sz="1800" u="sng" dirty="0"/>
          </a:p>
        </p:txBody>
      </p:sp>
      <p:sp>
        <p:nvSpPr>
          <p:cNvPr id="12" name="Rectangle 12"/>
          <p:cNvSpPr>
            <a:spLocks noChangeArrowheads="1"/>
          </p:cNvSpPr>
          <p:nvPr/>
        </p:nvSpPr>
        <p:spPr bwMode="auto">
          <a:xfrm rot="10800000" flipV="1">
            <a:off x="4353636" y="2101352"/>
            <a:ext cx="8270542" cy="132343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1600" dirty="0">
                <a:latin typeface="Calibri" panose="020F0502020204030204" pitchFamily="34" charset="0"/>
                <a:ea typeface="MS Mincho" panose="02020609040205080304" pitchFamily="49" charset="-128"/>
                <a:cs typeface="Times New Roman" panose="02020603050405020304" pitchFamily="18" charset="0"/>
              </a:rPr>
              <a:t>Taking a different perspective on “Suspended Animation”, Crowley’s still life paintings contain objects that seem as though they have become animated and are coming to life. Crowley does this by exaggerating the features of each object, for example accentuating curves and line. In all his paintings Crowley concentrates on having one strong light source that illuminates the whole still </a:t>
            </a:r>
            <a:r>
              <a:rPr lang="en-GB" altLang="en-US" sz="1600" dirty="0" smtClean="0">
                <a:latin typeface="Calibri" panose="020F0502020204030204" pitchFamily="34" charset="0"/>
                <a:ea typeface="MS Mincho" panose="02020609040205080304" pitchFamily="49" charset="-128"/>
                <a:cs typeface="Times New Roman" panose="02020603050405020304" pitchFamily="18" charset="0"/>
              </a:rPr>
              <a:t>life</a:t>
            </a:r>
            <a:endParaRPr lang="en-GB" altLang="en-US" sz="1600" dirty="0">
              <a:latin typeface="Arial" panose="020B0604020202020204" pitchFamily="34" charset="0"/>
            </a:endParaRPr>
          </a:p>
        </p:txBody>
      </p:sp>
      <p:sp>
        <p:nvSpPr>
          <p:cNvPr id="15" name="TextBox 14"/>
          <p:cNvSpPr txBox="1"/>
          <p:nvPr/>
        </p:nvSpPr>
        <p:spPr>
          <a:xfrm>
            <a:off x="4316235" y="6228257"/>
            <a:ext cx="4849400" cy="1200329"/>
          </a:xfrm>
          <a:prstGeom prst="rect">
            <a:avLst/>
          </a:prstGeom>
          <a:noFill/>
        </p:spPr>
        <p:txBody>
          <a:bodyPr wrap="square" rtlCol="0">
            <a:spAutoFit/>
          </a:bodyPr>
          <a:lstStyle/>
          <a:p>
            <a:r>
              <a:rPr lang="en-GB" sz="2400" b="1" i="1" dirty="0"/>
              <a:t>“Feisty abstraction full of impossible but dynamic </a:t>
            </a:r>
            <a:r>
              <a:rPr lang="en-GB" sz="2400" b="1" i="1" dirty="0" smtClean="0"/>
              <a:t>shapes </a:t>
            </a:r>
            <a:r>
              <a:rPr lang="en-GB" sz="2400" b="1" i="1" dirty="0"/>
              <a:t>and acute colours”</a:t>
            </a:r>
          </a:p>
        </p:txBody>
      </p:sp>
      <p:sp>
        <p:nvSpPr>
          <p:cNvPr id="16" name="TextBox 15"/>
          <p:cNvSpPr txBox="1"/>
          <p:nvPr/>
        </p:nvSpPr>
        <p:spPr>
          <a:xfrm>
            <a:off x="400544" y="7632979"/>
            <a:ext cx="8579683" cy="1754326"/>
          </a:xfrm>
          <a:prstGeom prst="rect">
            <a:avLst/>
          </a:prstGeom>
          <a:noFill/>
        </p:spPr>
        <p:txBody>
          <a:bodyPr wrap="square" rtlCol="0">
            <a:spAutoFit/>
          </a:bodyPr>
          <a:lstStyle/>
          <a:p>
            <a:pPr lvl="0"/>
            <a:r>
              <a:rPr lang="en-GB" altLang="en-US" sz="1800" dirty="0" smtClean="0">
                <a:latin typeface="Calibri" panose="020F0502020204030204" pitchFamily="34" charset="0"/>
                <a:ea typeface="MS Mincho" panose="02020609040205080304" pitchFamily="49" charset="-128"/>
                <a:cs typeface="Times New Roman" panose="02020603050405020304" pitchFamily="18" charset="0"/>
              </a:rPr>
              <a:t>Graham Crowley </a:t>
            </a:r>
            <a:r>
              <a:rPr lang="en-GB" altLang="en-US" sz="1800" dirty="0">
                <a:latin typeface="Calibri" panose="020F0502020204030204" pitchFamily="34" charset="0"/>
                <a:ea typeface="MS Mincho" panose="02020609040205080304" pitchFamily="49" charset="-128"/>
                <a:cs typeface="Times New Roman" panose="02020603050405020304" pitchFamily="18" charset="0"/>
              </a:rPr>
              <a:t>takes sizing and proportion of his objects out of context. This makes the relationship of line and shape more intimate; showing clutter, making objects placed closer together. This for me creates a homely atmosphere alongside the warm colour palette. The warped viewpoints and perspectives gives the overall composition an uneasy and unbalanced feel which unnerves the observer. However, it also adds to the idea of motion as the painting feels restless. </a:t>
            </a:r>
            <a:endParaRPr lang="en-GB" altLang="en-US" sz="1800" dirty="0">
              <a:latin typeface="Arial" panose="020B0604020202020204" pitchFamily="34" charset="0"/>
            </a:endParaRPr>
          </a:p>
        </p:txBody>
      </p:sp>
      <p:sp>
        <p:nvSpPr>
          <p:cNvPr id="9" name="TextBox 8"/>
          <p:cNvSpPr txBox="1"/>
          <p:nvPr/>
        </p:nvSpPr>
        <p:spPr>
          <a:xfrm>
            <a:off x="4321896" y="3469320"/>
            <a:ext cx="8447964" cy="2554545"/>
          </a:xfrm>
          <a:prstGeom prst="rect">
            <a:avLst/>
          </a:prstGeom>
          <a:noFill/>
        </p:spPr>
        <p:txBody>
          <a:bodyPr wrap="square" rtlCol="0">
            <a:spAutoFit/>
          </a:bodyPr>
          <a:lstStyle/>
          <a:p>
            <a:pPr lvl="0"/>
            <a:r>
              <a:rPr lang="en-GB" altLang="en-US" sz="1600" dirty="0">
                <a:latin typeface="Calibri" panose="020F0502020204030204" pitchFamily="34" charset="0"/>
                <a:ea typeface="MS Mincho" panose="02020609040205080304" pitchFamily="49" charset="-128"/>
                <a:cs typeface="Times New Roman" panose="02020603050405020304" pitchFamily="18" charset="0"/>
              </a:rPr>
              <a:t>Unlike “conventional” still life paintings, when looked at closely there are lots of scenes at play in </a:t>
            </a:r>
            <a:r>
              <a:rPr lang="en-GB" altLang="en-US" sz="1600" dirty="0" smtClean="0">
                <a:latin typeface="Calibri" panose="020F0502020204030204" pitchFamily="34" charset="0"/>
                <a:ea typeface="MS Mincho" panose="02020609040205080304" pitchFamily="49" charset="-128"/>
                <a:cs typeface="Times New Roman" panose="02020603050405020304" pitchFamily="18" charset="0"/>
              </a:rPr>
              <a:t>Crowley’s </a:t>
            </a:r>
            <a:r>
              <a:rPr lang="en-GB" altLang="en-US" sz="1600" dirty="0">
                <a:latin typeface="Calibri" panose="020F0502020204030204" pitchFamily="34" charset="0"/>
                <a:ea typeface="MS Mincho" panose="02020609040205080304" pitchFamily="49" charset="-128"/>
                <a:cs typeface="Times New Roman" panose="02020603050405020304" pitchFamily="18" charset="0"/>
              </a:rPr>
              <a:t>paintings where one would have originally not recognised they were there at a glance. For example, in “Light Fiction” an observer would think that on each side of the walls in the painting there seems to be just an extended space. However, when studied closely there is a mirror on the left hand wall reflecting the window on the other wall. Playing with the idea of illusion and fiction, Crowley shows a shattering light bulb in the midst of falling but reflected in the mirror is a lit up light bulb. I think that this shows contrast between light and dark whilst symbolising the juxtaposition of distortion of reality that one might believe when looking into a mirror. The contrasting parallels creates an idea of broken line and completion, making the difference between light and dark greater.</a:t>
            </a:r>
            <a:endParaRPr lang="en-GB" sz="1600" dirty="0"/>
          </a:p>
        </p:txBody>
      </p:sp>
      <p:grpSp>
        <p:nvGrpSpPr>
          <p:cNvPr id="4" name="Group 3"/>
          <p:cNvGrpSpPr/>
          <p:nvPr/>
        </p:nvGrpSpPr>
        <p:grpSpPr>
          <a:xfrm>
            <a:off x="9374562" y="6023865"/>
            <a:ext cx="3249615" cy="3414821"/>
            <a:chOff x="885241" y="3037120"/>
            <a:chExt cx="3236383" cy="3553568"/>
          </a:xfrm>
        </p:grpSpPr>
        <p:pic>
          <p:nvPicPr>
            <p:cNvPr id="10" name="Picture 2" descr="https://c2.staticflickr.com/4/3219/4567520107_34e65d7b23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3546" t="9716" r="24155" b="13105"/>
            <a:stretch/>
          </p:blipFill>
          <p:spPr bwMode="auto">
            <a:xfrm>
              <a:off x="885241" y="3037120"/>
              <a:ext cx="3236383" cy="35535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75001" y="4118980"/>
              <a:ext cx="2729552" cy="2308324"/>
            </a:xfrm>
            <a:prstGeom prst="rect">
              <a:avLst/>
            </a:prstGeom>
            <a:noFill/>
          </p:spPr>
          <p:txBody>
            <a:bodyPr wrap="square" rtlCol="0">
              <a:spAutoFit/>
            </a:bodyPr>
            <a:lstStyle/>
            <a:p>
              <a:pPr algn="ctr"/>
              <a:r>
                <a:rPr lang="en-GB" altLang="en-US" sz="1600" dirty="0" smtClean="0">
                  <a:latin typeface="Blue Ridge SF" pitchFamily="2" charset="0"/>
                  <a:ea typeface="MS Mincho" panose="02020609040205080304" pitchFamily="49" charset="-128"/>
                  <a:cs typeface="Times New Roman" panose="02020603050405020304" pitchFamily="18" charset="0"/>
                </a:rPr>
                <a:t>Like </a:t>
              </a:r>
              <a:r>
                <a:rPr lang="en-GB" altLang="en-US" sz="1600" dirty="0">
                  <a:latin typeface="Blue Ridge SF" pitchFamily="2" charset="0"/>
                  <a:ea typeface="MS Mincho" panose="02020609040205080304" pitchFamily="49" charset="-128"/>
                  <a:cs typeface="Times New Roman" panose="02020603050405020304" pitchFamily="18" charset="0"/>
                </a:rPr>
                <a:t>Juan Sanchez </a:t>
              </a:r>
              <a:r>
                <a:rPr lang="en-GB" altLang="en-US" sz="1600" dirty="0" err="1">
                  <a:latin typeface="Blue Ridge SF" pitchFamily="2" charset="0"/>
                  <a:ea typeface="MS Mincho" panose="02020609040205080304" pitchFamily="49" charset="-128"/>
                  <a:cs typeface="Times New Roman" panose="02020603050405020304" pitchFamily="18" charset="0"/>
                </a:rPr>
                <a:t>Cotan</a:t>
              </a:r>
              <a:r>
                <a:rPr lang="en-GB" altLang="en-US" sz="1600" dirty="0">
                  <a:latin typeface="Blue Ridge SF" pitchFamily="2" charset="0"/>
                  <a:ea typeface="MS Mincho" panose="02020609040205080304" pitchFamily="49" charset="-128"/>
                  <a:cs typeface="Times New Roman" panose="02020603050405020304" pitchFamily="18" charset="0"/>
                </a:rPr>
                <a:t> and William Scott, Crowley uses everyday objects in his still </a:t>
              </a:r>
              <a:r>
                <a:rPr lang="en-GB" altLang="en-US" sz="1600" dirty="0" err="1">
                  <a:latin typeface="Blue Ridge SF" pitchFamily="2" charset="0"/>
                  <a:ea typeface="MS Mincho" panose="02020609040205080304" pitchFamily="49" charset="-128"/>
                  <a:cs typeface="Times New Roman" panose="02020603050405020304" pitchFamily="18" charset="0"/>
                </a:rPr>
                <a:t>lifes</a:t>
              </a:r>
              <a:r>
                <a:rPr lang="en-GB" altLang="en-US" sz="1600" dirty="0">
                  <a:latin typeface="Blue Ridge SF" pitchFamily="2" charset="0"/>
                  <a:ea typeface="MS Mincho" panose="02020609040205080304" pitchFamily="49" charset="-128"/>
                  <a:cs typeface="Times New Roman" panose="02020603050405020304" pitchFamily="18" charset="0"/>
                </a:rPr>
                <a:t>. The positioning of each object gives clear contrasting angles between other objects, making the relationships between the lines more dynamic. </a:t>
              </a:r>
              <a:endParaRPr lang="en-GB" altLang="en-US" sz="1600" dirty="0">
                <a:latin typeface="Blue Ridge SF" pitchFamily="2" charset="0"/>
              </a:endParaRPr>
            </a:p>
            <a:p>
              <a:pPr algn="ctr"/>
              <a:endParaRPr lang="en-GB" sz="1600" dirty="0">
                <a:latin typeface="Blue Ridge SF" pitchFamily="2" charset="0"/>
              </a:endParaRPr>
            </a:p>
          </p:txBody>
        </p:sp>
      </p:grpSp>
    </p:spTree>
    <p:extLst>
      <p:ext uri="{BB962C8B-B14F-4D97-AF65-F5344CB8AC3E}">
        <p14:creationId xmlns:p14="http://schemas.microsoft.com/office/powerpoint/2010/main" val="3848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70" y="4062574"/>
            <a:ext cx="3859531" cy="4595678"/>
          </a:xfrm>
          <a:prstGeom prst="rect">
            <a:avLst/>
          </a:prstGeom>
          <a:noFill/>
          <a:ln>
            <a:noFill/>
          </a:ln>
        </p:spPr>
      </p:pic>
      <p:sp>
        <p:nvSpPr>
          <p:cNvPr id="4" name="TextBox 3"/>
          <p:cNvSpPr txBox="1"/>
          <p:nvPr/>
        </p:nvSpPr>
        <p:spPr>
          <a:xfrm>
            <a:off x="4250601" y="4548324"/>
            <a:ext cx="2184893" cy="646331"/>
          </a:xfrm>
          <a:prstGeom prst="rect">
            <a:avLst/>
          </a:prstGeom>
          <a:noFill/>
        </p:spPr>
        <p:txBody>
          <a:bodyPr wrap="none" rtlCol="0">
            <a:spAutoFit/>
          </a:bodyPr>
          <a:lstStyle/>
          <a:p>
            <a:r>
              <a:rPr lang="en-GB" sz="1800" u="sng" dirty="0"/>
              <a:t>Running hot and </a:t>
            </a:r>
            <a:r>
              <a:rPr lang="en-GB" sz="1800" u="sng" dirty="0" smtClean="0"/>
              <a:t>cold</a:t>
            </a:r>
          </a:p>
          <a:p>
            <a:r>
              <a:rPr lang="en-GB" sz="1800" u="sng" dirty="0" smtClean="0"/>
              <a:t>1983</a:t>
            </a:r>
            <a:endParaRPr lang="en-GB" sz="1800" u="sng" dirty="0"/>
          </a:p>
        </p:txBody>
      </p:sp>
      <p:sp>
        <p:nvSpPr>
          <p:cNvPr id="5" name="TextBox 4"/>
          <p:cNvSpPr txBox="1"/>
          <p:nvPr/>
        </p:nvSpPr>
        <p:spPr>
          <a:xfrm>
            <a:off x="217645" y="1996009"/>
            <a:ext cx="5905774" cy="2062103"/>
          </a:xfrm>
          <a:prstGeom prst="rect">
            <a:avLst/>
          </a:prstGeom>
          <a:noFill/>
        </p:spPr>
        <p:txBody>
          <a:bodyPr wrap="square" rtlCol="0">
            <a:spAutoFit/>
          </a:bodyPr>
          <a:lstStyle/>
          <a:p>
            <a:r>
              <a:rPr lang="en-GB" sz="1600" dirty="0"/>
              <a:t>Crowley connotes movement in his paintings by making every line turn into a curve and using dramatic lighting to create shadow, not unlike chiaroscuro, along with careful placement of object. For example in “Running hot and cold” the dramatic lighting brings the piece to life as it creates the effect of mystery as the observer can only guess what goes on in the shadows. These muted tones enable Crowley to concentrate on his use of tonal gradients to imply obscurity. </a:t>
            </a:r>
          </a:p>
        </p:txBody>
      </p:sp>
      <p:sp>
        <p:nvSpPr>
          <p:cNvPr id="6" name="TextBox 5"/>
          <p:cNvSpPr txBox="1"/>
          <p:nvPr/>
        </p:nvSpPr>
        <p:spPr>
          <a:xfrm>
            <a:off x="6296844" y="1996010"/>
            <a:ext cx="6180797" cy="1815882"/>
          </a:xfrm>
          <a:prstGeom prst="rect">
            <a:avLst/>
          </a:prstGeom>
          <a:noFill/>
        </p:spPr>
        <p:txBody>
          <a:bodyPr wrap="square" rtlCol="0">
            <a:spAutoFit/>
          </a:bodyPr>
          <a:lstStyle/>
          <a:p>
            <a:r>
              <a:rPr lang="en-GB" sz="1600" dirty="0"/>
              <a:t>Throughout these still life paintings, Crowley’s use of </a:t>
            </a:r>
            <a:r>
              <a:rPr lang="en-GB" sz="1600" dirty="0" smtClean="0"/>
              <a:t>colour is </a:t>
            </a:r>
            <a:r>
              <a:rPr lang="en-GB" sz="1600" dirty="0"/>
              <a:t>muted. There are no sudden bright colours which stand out immensely to the observer; </a:t>
            </a:r>
            <a:r>
              <a:rPr lang="en-GB" sz="1600" dirty="0" smtClean="0"/>
              <a:t>instead the colour palette has a unifying effect. </a:t>
            </a:r>
            <a:r>
              <a:rPr lang="en-GB" sz="1600" dirty="0"/>
              <a:t>For example, in this painting called “Spider with Mushroom Soup” </a:t>
            </a:r>
            <a:r>
              <a:rPr lang="en-US" sz="1600" dirty="0"/>
              <a:t>the intense lighting gives the objects an almost monumental interpersonal relationship with each other. The overall environment has an excited quality to it but the muted </a:t>
            </a:r>
            <a:r>
              <a:rPr lang="en-GB" sz="1600" dirty="0"/>
              <a:t>colours</a:t>
            </a:r>
            <a:r>
              <a:rPr lang="en-US" sz="1600" dirty="0"/>
              <a:t> add a sense of calm and mystery to the illusions. </a:t>
            </a:r>
            <a:endParaRPr lang="en-GB" sz="1600" dirty="0"/>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4659" y="4058112"/>
            <a:ext cx="3788230" cy="4595678"/>
          </a:xfrm>
          <a:prstGeom prst="rect">
            <a:avLst/>
          </a:prstGeom>
          <a:noFill/>
          <a:ln>
            <a:noFill/>
          </a:ln>
        </p:spPr>
      </p:pic>
      <p:sp>
        <p:nvSpPr>
          <p:cNvPr id="8" name="Text Box 11"/>
          <p:cNvSpPr txBox="1"/>
          <p:nvPr/>
        </p:nvSpPr>
        <p:spPr>
          <a:xfrm>
            <a:off x="10682054" y="4491371"/>
            <a:ext cx="2246630"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a:solidFill>
                  <a:srgbClr val="515050"/>
                </a:solidFill>
                <a:ea typeface="MS Mincho" panose="02020609040205080304" pitchFamily="49" charset="-128"/>
                <a:cs typeface="Times New Roman" panose="02020603050405020304" pitchFamily="18" charset="0"/>
              </a:rPr>
              <a:t>Spider with </a:t>
            </a:r>
            <a:endParaRPr lang="en-GB" sz="1800" u="sng" dirty="0" smtClean="0">
              <a:solidFill>
                <a:srgbClr val="515050"/>
              </a:solidFill>
              <a:ea typeface="MS Mincho" panose="02020609040205080304" pitchFamily="49" charset="-128"/>
              <a:cs typeface="Times New Roman" panose="02020603050405020304" pitchFamily="18" charset="0"/>
            </a:endParaRPr>
          </a:p>
          <a:p>
            <a:pPr>
              <a:lnSpc>
                <a:spcPts val="1200"/>
              </a:lnSpc>
              <a:spcBef>
                <a:spcPts val="750"/>
              </a:spcBef>
            </a:pPr>
            <a:r>
              <a:rPr lang="en-GB" sz="1800" u="sng" dirty="0" smtClean="0">
                <a:solidFill>
                  <a:srgbClr val="515050"/>
                </a:solidFill>
                <a:ea typeface="MS Mincho" panose="02020609040205080304" pitchFamily="49" charset="-128"/>
                <a:cs typeface="Times New Roman" panose="02020603050405020304" pitchFamily="18" charset="0"/>
              </a:rPr>
              <a:t>Mushroom </a:t>
            </a:r>
            <a:r>
              <a:rPr lang="en-GB" sz="1800" u="sng" dirty="0" smtClean="0">
                <a:solidFill>
                  <a:srgbClr val="515050"/>
                </a:solidFill>
                <a:ea typeface="MS Mincho" panose="02020609040205080304" pitchFamily="49" charset="-128"/>
                <a:cs typeface="Times New Roman" panose="02020603050405020304" pitchFamily="18" charset="0"/>
              </a:rPr>
              <a:t>Soup</a:t>
            </a:r>
          </a:p>
          <a:p>
            <a:pPr>
              <a:lnSpc>
                <a:spcPts val="1200"/>
              </a:lnSpc>
              <a:spcBef>
                <a:spcPts val="750"/>
              </a:spcBef>
            </a:pPr>
            <a:r>
              <a:rPr lang="en-GB" sz="1800" u="sng" dirty="0" smtClean="0">
                <a:solidFill>
                  <a:srgbClr val="515050"/>
                </a:solidFill>
                <a:ea typeface="MS Mincho" panose="02020609040205080304" pitchFamily="49" charset="-128"/>
                <a:cs typeface="Times New Roman" panose="02020603050405020304" pitchFamily="18" charset="0"/>
              </a:rPr>
              <a:t>1982</a:t>
            </a:r>
            <a:endParaRPr lang="en-GB" sz="1800" dirty="0">
              <a:solidFill>
                <a:srgbClr val="515050"/>
              </a:solidFill>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336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3296" y="494848"/>
            <a:ext cx="11041380" cy="1855788"/>
          </a:xfrm>
        </p:spPr>
        <p:txBody>
          <a:bodyPr>
            <a:normAutofit/>
          </a:bodyPr>
          <a:lstStyle/>
          <a:p>
            <a:r>
              <a:rPr lang="en-US" sz="5400" b="1" dirty="0">
                <a:solidFill>
                  <a:schemeClr val="bg1"/>
                </a:solidFill>
                <a:latin typeface="+mn-lt"/>
              </a:rPr>
              <a:t>William Scott (1913-1989)</a:t>
            </a:r>
          </a:p>
        </p:txBody>
      </p:sp>
      <p:sp>
        <p:nvSpPr>
          <p:cNvPr id="2" name="TextBox 1"/>
          <p:cNvSpPr txBox="1"/>
          <p:nvPr/>
        </p:nvSpPr>
        <p:spPr>
          <a:xfrm>
            <a:off x="243295" y="2008415"/>
            <a:ext cx="7740645" cy="1754326"/>
          </a:xfrm>
          <a:prstGeom prst="rect">
            <a:avLst/>
          </a:prstGeom>
          <a:noFill/>
        </p:spPr>
        <p:txBody>
          <a:bodyPr wrap="square" rtlCol="0">
            <a:spAutoFit/>
          </a:bodyPr>
          <a:lstStyle/>
          <a:p>
            <a:r>
              <a:rPr lang="en-GB" sz="1800" dirty="0"/>
              <a:t>William Scott was born on February 15</a:t>
            </a:r>
            <a:r>
              <a:rPr lang="en-GB" sz="1800" baseline="30000" dirty="0"/>
              <a:t>th</a:t>
            </a:r>
            <a:r>
              <a:rPr lang="en-GB" sz="1800" dirty="0"/>
              <a:t>, 1913 in Scotland. At the age of 11 his family moved to Northern Ireland where Scott started art classes and subsequently, his art career. He attended the Belfast School of Art and moved to London three years later to enrol at the Royal Academy of Arts. During his days at the Royal Academy, Scott’s painting style in his Still </a:t>
            </a:r>
            <a:r>
              <a:rPr lang="en-GB" sz="1800" dirty="0" err="1" smtClean="0"/>
              <a:t>Lifes</a:t>
            </a:r>
            <a:r>
              <a:rPr lang="en-GB" sz="1800" dirty="0" smtClean="0"/>
              <a:t>  </a:t>
            </a:r>
            <a:r>
              <a:rPr lang="en-GB" sz="1800" dirty="0"/>
              <a:t>leaned towards Impressionism where the objects he uses are positioned in a careful manner. </a:t>
            </a:r>
          </a:p>
        </p:txBody>
      </p:sp>
      <p:pic>
        <p:nvPicPr>
          <p:cNvPr id="4" name="Picture 3" descr="1026"/>
          <p:cNvPicPr/>
          <p:nvPr/>
        </p:nvPicPr>
        <p:blipFill>
          <a:blip r:embed="rId2">
            <a:extLst>
              <a:ext uri="{28A0092B-C50C-407E-A947-70E740481C1C}">
                <a14:useLocalDpi xmlns:a14="http://schemas.microsoft.com/office/drawing/2010/main" val="0"/>
              </a:ext>
            </a:extLst>
          </a:blip>
          <a:srcRect/>
          <a:stretch>
            <a:fillRect/>
          </a:stretch>
        </p:blipFill>
        <p:spPr bwMode="auto">
          <a:xfrm>
            <a:off x="8404656" y="2019232"/>
            <a:ext cx="4223197" cy="5406157"/>
          </a:xfrm>
          <a:prstGeom prst="rect">
            <a:avLst/>
          </a:prstGeom>
          <a:noFill/>
          <a:ln>
            <a:noFill/>
          </a:ln>
        </p:spPr>
      </p:pic>
      <p:sp>
        <p:nvSpPr>
          <p:cNvPr id="5" name="Text Box 3"/>
          <p:cNvSpPr txBox="1"/>
          <p:nvPr/>
        </p:nvSpPr>
        <p:spPr>
          <a:xfrm>
            <a:off x="9318862" y="7672920"/>
            <a:ext cx="1047750" cy="4572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ts val="1200"/>
              </a:lnSpc>
              <a:spcBef>
                <a:spcPts val="750"/>
              </a:spcBef>
            </a:pPr>
            <a:r>
              <a:rPr lang="en-GB" sz="1800" u="sng" dirty="0" smtClean="0">
                <a:solidFill>
                  <a:srgbClr val="515050"/>
                </a:solidFill>
                <a:ea typeface="MS Mincho" panose="02020609040205080304" pitchFamily="49" charset="-128"/>
                <a:cs typeface="Times New Roman" panose="02020603050405020304" pitchFamily="18" charset="0"/>
              </a:rPr>
              <a:t>Flowers</a:t>
            </a:r>
            <a:r>
              <a:rPr lang="en-GB" sz="1800" u="sng" dirty="0">
                <a:solidFill>
                  <a:srgbClr val="515050"/>
                </a:solidFill>
                <a:ea typeface="MS Mincho" panose="02020609040205080304" pitchFamily="49" charset="-128"/>
                <a:cs typeface="Times New Roman" panose="02020603050405020304" pitchFamily="18" charset="0"/>
              </a:rPr>
              <a:t>, 1938</a:t>
            </a:r>
            <a:endParaRPr lang="en-GB" sz="1800" dirty="0">
              <a:solidFill>
                <a:srgbClr val="515050"/>
              </a:solidFill>
              <a:ea typeface="MS Mincho" panose="02020609040205080304" pitchFamily="49" charset="-128"/>
              <a:cs typeface="Times New Roman" panose="02020603050405020304" pitchFamily="18" charset="0"/>
            </a:endParaRPr>
          </a:p>
        </p:txBody>
      </p:sp>
      <p:sp>
        <p:nvSpPr>
          <p:cNvPr id="3" name="TextBox 2"/>
          <p:cNvSpPr txBox="1"/>
          <p:nvPr/>
        </p:nvSpPr>
        <p:spPr>
          <a:xfrm>
            <a:off x="243295" y="3921040"/>
            <a:ext cx="4597169" cy="4524315"/>
          </a:xfrm>
          <a:prstGeom prst="rect">
            <a:avLst/>
          </a:prstGeom>
          <a:noFill/>
        </p:spPr>
        <p:txBody>
          <a:bodyPr wrap="square" rtlCol="0">
            <a:spAutoFit/>
          </a:bodyPr>
          <a:lstStyle/>
          <a:p>
            <a:r>
              <a:rPr lang="en-GB" sz="1800" dirty="0"/>
              <a:t>I chose to study this painting “Flowers” because of its contrasting style to the style of painting he would later develop and be most well known for. Completed during his years at the Royal Academy, Scott uses complimentary colours and small brush strokes to concentrate on tone and contrasts of light and dark to imply shadow.  This can be seen from the contrasting white flowers and the thick black spaces within the bunch of flowers representing shade. Scott also uses line to imply ideas within this painting, leaving detail to be imagined by the observer. For example, the types of flowers aren’t recognisable as Scott positions blocks of colour with subtle differing tones in them to give the overall impression of what they are. </a:t>
            </a:r>
          </a:p>
        </p:txBody>
      </p:sp>
      <p:sp>
        <p:nvSpPr>
          <p:cNvPr id="6" name="TextBox 5"/>
          <p:cNvSpPr txBox="1"/>
          <p:nvPr/>
        </p:nvSpPr>
        <p:spPr>
          <a:xfrm>
            <a:off x="4840464" y="3919608"/>
            <a:ext cx="3333922" cy="4524315"/>
          </a:xfrm>
          <a:prstGeom prst="rect">
            <a:avLst/>
          </a:prstGeom>
          <a:noFill/>
        </p:spPr>
        <p:txBody>
          <a:bodyPr wrap="square" rtlCol="0">
            <a:spAutoFit/>
          </a:bodyPr>
          <a:lstStyle/>
          <a:p>
            <a:r>
              <a:rPr lang="en-GB" sz="1800" dirty="0"/>
              <a:t>The surface of the table in “Flowers” shows </a:t>
            </a:r>
            <a:r>
              <a:rPr lang="en-GB" sz="1800" dirty="0" smtClean="0"/>
              <a:t>a tilted  </a:t>
            </a:r>
            <a:r>
              <a:rPr lang="en-GB" sz="1800" dirty="0"/>
              <a:t>plane since there is a lack of depth and there is almost no difference between the table and wall apart from a line differentiating the two. Compositionally in this painting it is clear from what angle Scott was observing the still life but as the lines of the tablecloth don’t stay consistent, this gives me the impression that it was at around this time that Scott was starting to develop a sense of changing perspective.         </a:t>
            </a:r>
          </a:p>
          <a:p>
            <a:endParaRPr lang="en-GB" sz="1800" dirty="0"/>
          </a:p>
        </p:txBody>
      </p:sp>
      <p:sp>
        <p:nvSpPr>
          <p:cNvPr id="7" name="TextBox 6"/>
          <p:cNvSpPr txBox="1"/>
          <p:nvPr/>
        </p:nvSpPr>
        <p:spPr>
          <a:xfrm>
            <a:off x="243295" y="8488108"/>
            <a:ext cx="10372299" cy="923330"/>
          </a:xfrm>
          <a:prstGeom prst="rect">
            <a:avLst/>
          </a:prstGeom>
          <a:noFill/>
        </p:spPr>
        <p:txBody>
          <a:bodyPr wrap="square" rtlCol="0">
            <a:spAutoFit/>
          </a:bodyPr>
          <a:lstStyle/>
          <a:p>
            <a:r>
              <a:rPr lang="en-GB" sz="1800" dirty="0"/>
              <a:t>I feel that the opposing angle of the small brush marks gives the painting a sense of dynamic movement and excitement despite the likelihood that there was no motion involved with the still </a:t>
            </a:r>
            <a:r>
              <a:rPr lang="en-GB" sz="1800" dirty="0" smtClean="0"/>
              <a:t>life. </a:t>
            </a:r>
            <a:r>
              <a:rPr lang="en-GB" sz="1800" dirty="0"/>
              <a:t>I find this misleading. </a:t>
            </a:r>
          </a:p>
          <a:p>
            <a:endParaRPr lang="en-GB" sz="180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D44557-C150-4AA7-97B1-62E8021520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5388</Words>
  <Application>Microsoft Office PowerPoint</Application>
  <PresentationFormat>A3 Paper (297x420 mm)</PresentationFormat>
  <Paragraphs>181</Paragraphs>
  <Slides>22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MS Mincho</vt:lpstr>
      <vt:lpstr>Arial</vt:lpstr>
      <vt:lpstr>Blue Ridge SF</vt:lpstr>
      <vt:lpstr>Calibri</vt:lpstr>
      <vt:lpstr>Calibri Light</vt:lpstr>
      <vt:lpstr>Times New Roman</vt:lpstr>
      <vt:lpstr>Office Theme</vt:lpstr>
      <vt:lpstr>“The Significance of Objects and their Placement”</vt:lpstr>
      <vt:lpstr>PowerPoint Presentation</vt:lpstr>
      <vt:lpstr>PowerPoint Presentation</vt:lpstr>
      <vt:lpstr>Juan Sanchez Cotan (1560-1627) </vt:lpstr>
      <vt:lpstr>PowerPoint Presentation</vt:lpstr>
      <vt:lpstr>PowerPoint Presentation</vt:lpstr>
      <vt:lpstr>Graham Crowley (1950-       )</vt:lpstr>
      <vt:lpstr>PowerPoint Presentation</vt:lpstr>
      <vt:lpstr>William Scott (1913-1989)</vt:lpstr>
      <vt:lpstr>PowerPoint Presentation</vt:lpstr>
      <vt:lpstr>PowerPoint Presentation</vt:lpstr>
      <vt:lpstr>Juan Gris (1887-1927)</vt:lpstr>
      <vt:lpstr>PowerPoint Presentation</vt:lpstr>
      <vt:lpstr>PowerPoint Presentation</vt:lpstr>
      <vt:lpstr>Ben Nicholson (1894-1982) </vt:lpstr>
      <vt:lpstr>PowerPoint Presentation</vt:lpstr>
      <vt:lpstr>PowerPoint Presentation</vt:lpstr>
      <vt:lpstr>Sotto Voce- Dominique Lévy Gallery</vt:lpstr>
      <vt:lpstr>PowerPoint Presentation</vt:lpstr>
      <vt:lpstr>History of Still Life Timeline</vt:lpstr>
      <vt:lpstr>Conclusion</vt:lpstr>
      <vt:lpstr>Bibliography</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2015-05-14T13:05:15Z</dcterms:created>
  <dcterms:modified xsi:type="dcterms:W3CDTF">2015-06-04T20:36:03Z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TC034606049991</vt:lpwstr>
  </property>
</Properties>
</file>